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5" r:id="rId5"/>
    <p:sldId id="268" r:id="rId6"/>
    <p:sldId id="256" r:id="rId7"/>
    <p:sldId id="266" r:id="rId8"/>
    <p:sldId id="267" r:id="rId9"/>
    <p:sldId id="269" r:id="rId10"/>
    <p:sldId id="271" r:id="rId11"/>
    <p:sldId id="272" r:id="rId12"/>
    <p:sldId id="280" r:id="rId13"/>
    <p:sldId id="273" r:id="rId14"/>
    <p:sldId id="274" r:id="rId15"/>
    <p:sldId id="275" r:id="rId16"/>
    <p:sldId id="279" r:id="rId17"/>
    <p:sldId id="278" r:id="rId18"/>
    <p:sldId id="281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12F66"/>
    <a:srgbClr val="30F09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gif"/><Relationship Id="rId7" Type="http://schemas.openxmlformats.org/officeDocument/2006/relationships/image" Target="../media/image18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gif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wallpapercave.com/wp/wp5046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09" y="0"/>
            <a:ext cx="9332237" cy="6858000"/>
          </a:xfrm>
          <a:prstGeom prst="rect">
            <a:avLst/>
          </a:prstGeom>
          <a:noFill/>
        </p:spPr>
      </p:pic>
      <p:sp>
        <p:nvSpPr>
          <p:cNvPr id="5" name="Вертикальный свиток 4"/>
          <p:cNvSpPr/>
          <p:nvPr/>
        </p:nvSpPr>
        <p:spPr>
          <a:xfrm>
            <a:off x="251520" y="404664"/>
            <a:ext cx="4968552" cy="5112568"/>
          </a:xfrm>
          <a:prstGeom prst="vertic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u="sng" dirty="0" smtClean="0">
                <a:solidFill>
                  <a:srgbClr val="FFFF00"/>
                </a:solidFill>
                <a:latin typeface="Monotype Corsiva" pitchFamily="66" charset="0"/>
              </a:rPr>
              <a:t>МАДОУ детский сад № 154 представляет: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Monotype Corsiva" pitchFamily="66" charset="0"/>
              </a:rPr>
              <a:t>творческий коллектив педагогов, младшего обслуживающего персонала, родителей и воспитанников -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участников районного конкурса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«Новогодний Екатеринбург - 2021»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в номинации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«Лучшее новогоднее оформление»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6" name="Рисунок 5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60648"/>
            <a:ext cx="3800475" cy="1895475"/>
          </a:xfrm>
          <a:prstGeom prst="rect">
            <a:avLst/>
          </a:prstGeom>
        </p:spPr>
      </p:pic>
      <p:pic>
        <p:nvPicPr>
          <p:cNvPr id="7" name="Рисунок 6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501008"/>
            <a:ext cx="3800475" cy="1895475"/>
          </a:xfrm>
          <a:prstGeom prst="rect">
            <a:avLst/>
          </a:prstGeom>
        </p:spPr>
      </p:pic>
      <p:pic>
        <p:nvPicPr>
          <p:cNvPr id="8" name="Рисунок 7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3525" y="404664"/>
            <a:ext cx="3800475" cy="1895475"/>
          </a:xfrm>
          <a:prstGeom prst="rect">
            <a:avLst/>
          </a:prstGeom>
        </p:spPr>
      </p:pic>
      <p:pic>
        <p:nvPicPr>
          <p:cNvPr id="9" name="Рисунок 8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3525" y="3356992"/>
            <a:ext cx="3800475" cy="1895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Фото от Вероники\image-07-12-20-08-51-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2286253" cy="304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395536" y="116632"/>
            <a:ext cx="8291264" cy="130100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indent="449263" fontAlgn="base">
              <a:spcAft>
                <a:spcPct val="0"/>
              </a:spcAft>
            </a:pP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Входные группы , фасад здания, оформлены световыми занавесами или светодиодными гирляндами. Весь Городок освещается волшебными огоньками.</a:t>
            </a:r>
            <a:endParaRPr lang="ru-RU" sz="1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C:\Users\1\Desktop\Фото от Вероники\image-07-12-20-08-51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84784"/>
            <a:ext cx="3372133" cy="25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1\Desktop\Фото от Вероники\image-07-12-20-08-51-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383106"/>
            <a:ext cx="3150931" cy="236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1\Desktop\Фото от Вероники\image-07-12-20-08-51-11.jpg"/>
          <p:cNvPicPr>
            <a:picLocks noChangeAspect="1" noChangeArrowheads="1"/>
          </p:cNvPicPr>
          <p:nvPr/>
        </p:nvPicPr>
        <p:blipFill>
          <a:blip r:embed="rId5" cstate="print"/>
          <a:srcRect l="1127" t="9021" r="16559" b="2267"/>
          <a:stretch>
            <a:fillRect/>
          </a:stretch>
        </p:blipFill>
        <p:spPr bwMode="auto">
          <a:xfrm>
            <a:off x="5004048" y="4262517"/>
            <a:ext cx="3096344" cy="250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indent="449263" fontAlgn="base">
              <a:spcAft>
                <a:spcPct val="0"/>
              </a:spcAft>
            </a:pP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Руками родителей и детей выполнены и украшения для веранд на прогулочных участках Городка</a:t>
            </a:r>
            <a:endParaRPr lang="ru-RU" sz="1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1\Desktop\Фото от Вероники\image-07-12-20-07-01-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04864"/>
            <a:ext cx="3312368" cy="4416491"/>
          </a:xfrm>
          <a:prstGeom prst="rect">
            <a:avLst/>
          </a:prstGeom>
          <a:noFill/>
        </p:spPr>
      </p:pic>
      <p:pic>
        <p:nvPicPr>
          <p:cNvPr id="6148" name="Picture 4" descr="C:\Users\1\Desktop\Фото от Вероники\image-07-12-20-07-01-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204864"/>
            <a:ext cx="3323506" cy="4431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Downloads\image-09-12-20-12-09-3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29000"/>
            <a:ext cx="4040188" cy="3030141"/>
          </a:xfrm>
          <a:prstGeom prst="rect">
            <a:avLst/>
          </a:prstGeom>
          <a:noFill/>
        </p:spPr>
      </p:pic>
      <p:pic>
        <p:nvPicPr>
          <p:cNvPr id="3076" name="Picture 4" descr="C:\Users\1\Downloads\image-09-12-20-12-09-5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708920"/>
            <a:ext cx="2963466" cy="3951288"/>
          </a:xfrm>
          <a:prstGeom prst="rect">
            <a:avLst/>
          </a:prstGeom>
          <a:noFill/>
        </p:spPr>
      </p:pic>
      <p:pic>
        <p:nvPicPr>
          <p:cNvPr id="11" name="Picture 2" descr="C:\Users\1\Downloads\image-09-12-20-12-09.jpeg"/>
          <p:cNvPicPr>
            <a:picLocks noChangeAspect="1" noChangeArrowheads="1"/>
          </p:cNvPicPr>
          <p:nvPr/>
        </p:nvPicPr>
        <p:blipFill>
          <a:blip r:embed="rId4" cstate="print"/>
          <a:srcRect l="19439" t="16402" r="22245" b="16170"/>
          <a:stretch>
            <a:fillRect/>
          </a:stretch>
        </p:blipFill>
        <p:spPr bwMode="auto">
          <a:xfrm>
            <a:off x="683568" y="692696"/>
            <a:ext cx="1728192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1\Desktop\Фото от Вероники\image-07-12-20-07-01-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10664" t="16696" r="12727"/>
          <a:stretch>
            <a:fillRect/>
          </a:stretch>
        </p:blipFill>
        <p:spPr bwMode="auto">
          <a:xfrm>
            <a:off x="5508104" y="2420888"/>
            <a:ext cx="3096344" cy="252521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indent="449263" fontAlgn="base">
              <a:spcAft>
                <a:spcPct val="0"/>
              </a:spcAft>
            </a:pP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окон здания выглядывают его жители - ожившие Снеговики.</a:t>
            </a:r>
            <a:b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Новогодние часы соорудил, разрисовал окна житель нашего микрорайона в подарок на Новый год нашим деткам. Наш Дед Мороз-Дядя Коля</a:t>
            </a:r>
            <a:endParaRPr lang="ru-RU" sz="1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Содержимое 16" descr="C:\Users\1\Desktop\IMG-20201130-WA000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76872"/>
            <a:ext cx="2435629" cy="325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1\Desktop\IMG-20201130-WA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717032"/>
            <a:ext cx="2160240" cy="289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1\Desktop\Фото от Вероники\image-07-12-20-07-01-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423" t="27679" r="3116" b="21409"/>
          <a:stretch>
            <a:fillRect/>
          </a:stretch>
        </p:blipFill>
        <p:spPr bwMode="auto">
          <a:xfrm>
            <a:off x="325778" y="1340768"/>
            <a:ext cx="2734054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C:\Users\1\Desktop\Фото от Вероники\image-07-12-20-07-01-29.jpg"/>
          <p:cNvPicPr>
            <a:picLocks noChangeAspect="1" noChangeArrowheads="1"/>
          </p:cNvPicPr>
          <p:nvPr/>
        </p:nvPicPr>
        <p:blipFill>
          <a:blip r:embed="rId3" cstate="print"/>
          <a:srcRect t="12834" r="1718" b="12025"/>
          <a:stretch>
            <a:fillRect/>
          </a:stretch>
        </p:blipFill>
        <p:spPr bwMode="auto">
          <a:xfrm>
            <a:off x="395536" y="4005064"/>
            <a:ext cx="3970784" cy="2276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6" descr="C:\Users\1\Desktop\Фото от Вероники\image-07-12-20-07-01-5.jpg"/>
          <p:cNvPicPr>
            <a:picLocks noChangeAspect="1" noChangeArrowheads="1"/>
          </p:cNvPicPr>
          <p:nvPr/>
        </p:nvPicPr>
        <p:blipFill>
          <a:blip r:embed="rId4" cstate="print"/>
          <a:srcRect l="1621" t="28095" r="3614" b="26345"/>
          <a:stretch>
            <a:fillRect/>
          </a:stretch>
        </p:blipFill>
        <p:spPr bwMode="auto">
          <a:xfrm>
            <a:off x="6084168" y="1340768"/>
            <a:ext cx="2808312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indent="449263" fontAlgn="base">
              <a:spcAft>
                <a:spcPct val="0"/>
              </a:spcAft>
            </a:pP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Выставка семейных плакатов </a:t>
            </a:r>
            <a:b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«Мой 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друг - </a:t>
            </a:r>
            <a:r>
              <a:rPr lang="ru-RU" sz="1600" b="1" i="1" dirty="0" err="1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Снеговичок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разместилась на  групповых верандах нашего Городка   </a:t>
            </a:r>
            <a:endParaRPr lang="ru-RU" sz="1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1\Downloads\20201130_100756.jpg"/>
          <p:cNvPicPr/>
          <p:nvPr/>
        </p:nvPicPr>
        <p:blipFill>
          <a:blip r:embed="rId5" cstate="print"/>
          <a:srcRect l="14283" t="34868" r="10" b="20807"/>
          <a:stretch>
            <a:fillRect/>
          </a:stretch>
        </p:blipFill>
        <p:spPr bwMode="auto">
          <a:xfrm>
            <a:off x="4860032" y="3429000"/>
            <a:ext cx="3528392" cy="1368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1\Downloads\image-09-12-20-12-09-8.jpeg"/>
          <p:cNvPicPr>
            <a:picLocks noChangeAspect="1" noChangeArrowheads="1"/>
          </p:cNvPicPr>
          <p:nvPr/>
        </p:nvPicPr>
        <p:blipFill>
          <a:blip r:embed="rId6" cstate="print"/>
          <a:srcRect l="5603" t="35694" r="3501" b="7272"/>
          <a:stretch>
            <a:fillRect/>
          </a:stretch>
        </p:blipFill>
        <p:spPr bwMode="auto">
          <a:xfrm>
            <a:off x="4788024" y="4941168"/>
            <a:ext cx="3672408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1\Desktop\Фото от Вероники\image-07-12-20-07-01-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 l="5238" t="24497" r="1423" b="27773"/>
          <a:stretch>
            <a:fillRect/>
          </a:stretch>
        </p:blipFill>
        <p:spPr bwMode="auto">
          <a:xfrm>
            <a:off x="3203848" y="1268760"/>
            <a:ext cx="2808312" cy="1914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indent="449263" fontAlgn="base">
              <a:spcAft>
                <a:spcPct val="0"/>
              </a:spcAft>
            </a:pP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Снеговики из известных мультфильмов украсили территорию нашего </a:t>
            </a:r>
            <a:b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Городка. Ожившие Снеговики катаются на санках, коньках и лыжах </a:t>
            </a:r>
            <a:endParaRPr lang="ru-RU" sz="1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1\Downloads\image-09-12-20-10-58-2.jpeg"/>
          <p:cNvPicPr>
            <a:picLocks noChangeAspect="1" noChangeArrowheads="1"/>
          </p:cNvPicPr>
          <p:nvPr/>
        </p:nvPicPr>
        <p:blipFill>
          <a:blip r:embed="rId2" cstate="print"/>
          <a:srcRect t="12728" r="21510" b="4540"/>
          <a:stretch>
            <a:fillRect/>
          </a:stretch>
        </p:blipFill>
        <p:spPr bwMode="auto">
          <a:xfrm>
            <a:off x="3275856" y="2204864"/>
            <a:ext cx="2592288" cy="3960440"/>
          </a:xfrm>
          <a:prstGeom prst="rect">
            <a:avLst/>
          </a:prstGeom>
          <a:noFill/>
        </p:spPr>
      </p:pic>
      <p:pic>
        <p:nvPicPr>
          <p:cNvPr id="1026" name="Picture 2" descr="C:\Users\1\Desktop\IMG-20201208-WA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04864"/>
            <a:ext cx="2963466" cy="3951288"/>
          </a:xfrm>
          <a:prstGeom prst="rect">
            <a:avLst/>
          </a:prstGeom>
          <a:noFill/>
        </p:spPr>
      </p:pic>
      <p:pic>
        <p:nvPicPr>
          <p:cNvPr id="1027" name="Picture 3" descr="C:\Users\1\Desktop\IMG-20201208-WA00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204864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indent="449263" fontAlgn="base">
              <a:spcAft>
                <a:spcPct val="0"/>
              </a:spcAft>
            </a:pP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Согласно восточному календарю,</a:t>
            </a:r>
            <a:b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наступающий год можно назвать и  годом Коровы.</a:t>
            </a:r>
            <a:b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Корова — символ материнства, святости и милосердия.</a:t>
            </a:r>
            <a:br>
              <a:rPr lang="ru-RU" sz="1600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Поэтому свой час - наступление Нового 2021 года,</a:t>
            </a:r>
            <a:r>
              <a:rPr lang="ru-RU" sz="1600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гостях  у нас ожидает наша корова Маша!</a:t>
            </a:r>
            <a:endParaRPr lang="ru-RU" sz="1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IMG-20201209-WA0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3394472" cy="4525963"/>
          </a:xfrm>
          <a:prstGeom prst="rect">
            <a:avLst/>
          </a:prstGeom>
          <a:noFill/>
        </p:spPr>
      </p:pic>
      <p:pic>
        <p:nvPicPr>
          <p:cNvPr id="2052" name="Picture 4" descr="C:\Users\1\Downloads\image-09-12-20-10-58-3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indent="449263" fontAlgn="base">
              <a:spcAft>
                <a:spcPct val="0"/>
              </a:spcAft>
            </a:pP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Веранды нашего Городка украсили красавицы-Ёлки, </a:t>
            </a:r>
            <a:b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они - воплощение идей наших педагогов. Скоро и они засверкают волшебными огнями.</a:t>
            </a:r>
            <a:endParaRPr lang="ru-RU" sz="1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\Downloads\image-09-12-20-12-09-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1184" b="2654"/>
          <a:stretch>
            <a:fillRect/>
          </a:stretch>
        </p:blipFill>
        <p:spPr bwMode="auto">
          <a:xfrm>
            <a:off x="995561" y="2174875"/>
            <a:ext cx="2928367" cy="3846413"/>
          </a:xfrm>
          <a:prstGeom prst="rect">
            <a:avLst/>
          </a:prstGeom>
          <a:noFill/>
        </p:spPr>
      </p:pic>
      <p:pic>
        <p:nvPicPr>
          <p:cNvPr id="5123" name="Picture 3" descr="C:\Users\1\Downloads\image-09-12-20-12-09-2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r="-835" b="2654"/>
          <a:stretch>
            <a:fillRect/>
          </a:stretch>
        </p:blipFill>
        <p:spPr bwMode="auto">
          <a:xfrm>
            <a:off x="5184179" y="2174875"/>
            <a:ext cx="2988221" cy="384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ownloads\image-09-12-20-12-09-7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1184" b="2654"/>
          <a:stretch>
            <a:fillRect/>
          </a:stretch>
        </p:blipFill>
        <p:spPr bwMode="auto">
          <a:xfrm>
            <a:off x="995561" y="2174875"/>
            <a:ext cx="2928367" cy="3846413"/>
          </a:xfrm>
          <a:prstGeom prst="rect">
            <a:avLst/>
          </a:prstGeom>
          <a:noFill/>
        </p:spPr>
      </p:pic>
      <p:pic>
        <p:nvPicPr>
          <p:cNvPr id="6148" name="Picture 4" descr="C:\Users\1\Desktop\Фото от Вероники\image-09-12-20-12-09-9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r="1595" b="6299"/>
          <a:stretch>
            <a:fillRect/>
          </a:stretch>
        </p:blipFill>
        <p:spPr bwMode="auto">
          <a:xfrm>
            <a:off x="5184179" y="2174875"/>
            <a:ext cx="2916213" cy="3702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5" descr="https://s1.1zoom.ru/big3/552/Seasons_Winter_Branches_509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367483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Смотрите далее...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Совсем с</a:t>
            </a:r>
            <a:r>
              <a:rPr kumimoji="0" lang="ru-RU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коро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мы представим ледяные скульптуры </a:t>
            </a:r>
            <a:r>
              <a:rPr kumimoji="0" lang="ru-RU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Снеговичков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станции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зимних забав и игр 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нашего Городка.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 встречи!!!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:\Users\1\YandexDisk\Скриншоты\2020-11-20_15-39-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420888"/>
            <a:ext cx="3950136" cy="2950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795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Блок-схема: перфолента 4"/>
          <p:cNvSpPr/>
          <p:nvPr/>
        </p:nvSpPr>
        <p:spPr>
          <a:xfrm>
            <a:off x="4932040" y="0"/>
            <a:ext cx="4211960" cy="1628800"/>
          </a:xfrm>
          <a:prstGeom prst="flowChartPunchedTap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Comic Sans MS" pitchFamily="66" charset="0"/>
              </a:rPr>
              <a:t>«Городок оживших Снеговиков»</a:t>
            </a:r>
            <a:endParaRPr lang="ru-RU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16632"/>
            <a:ext cx="3800475" cy="1895475"/>
          </a:xfrm>
          <a:prstGeom prst="rect">
            <a:avLst/>
          </a:prstGeom>
        </p:spPr>
      </p:pic>
      <p:pic>
        <p:nvPicPr>
          <p:cNvPr id="6" name="Рисунок 5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2564904"/>
            <a:ext cx="3800475" cy="189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перфолента 6"/>
          <p:cNvSpPr/>
          <p:nvPr/>
        </p:nvSpPr>
        <p:spPr>
          <a:xfrm>
            <a:off x="3923928" y="-99392"/>
            <a:ext cx="4824536" cy="2825552"/>
          </a:xfrm>
          <a:prstGeom prst="flowChartPunched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548680"/>
            <a:ext cx="4896544" cy="144016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Как-то раз наш  педагог - Юлия Николаевна</a:t>
            </a:r>
            <a:br>
              <a:rPr lang="ru-RU" sz="1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принесла иллюстрацию, которая вызвала огромный восторг у наших дошколят. </a:t>
            </a:r>
            <a:br>
              <a:rPr lang="ru-RU" sz="1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«Целый снежный город оживших Снеговиков!</a:t>
            </a:r>
            <a:br>
              <a:rPr lang="ru-RU" sz="1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 Вот! Это! Да!» - воскликнули ребята.</a:t>
            </a:r>
            <a:br>
              <a:rPr lang="ru-RU" sz="1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«Как бы нам хотелось, ну, хоть на минутку очутиться в этом чудном месте!» – добавили дети.</a:t>
            </a:r>
            <a:endParaRPr lang="ru-RU" sz="1400" b="1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8434" name="Picture 2" descr="C:\Users\1\Desktop\kakuyu_jdat_pogodu_zimoi_kakoi_ojidaetsya_v_rossii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685802" cy="5636762"/>
          </a:xfrm>
          <a:prstGeom prst="rect">
            <a:avLst/>
          </a:prstGeom>
          <a:noFill/>
        </p:spPr>
      </p:pic>
      <p:pic>
        <p:nvPicPr>
          <p:cNvPr id="5" name="Рисунок 4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988840"/>
            <a:ext cx="3800475" cy="18954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Наш детский сад станет прекрасным местом </a:t>
            </a:r>
            <a:b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для создания Городка, где </a:t>
            </a:r>
            <a:r>
              <a:rPr lang="ru-RU" sz="2400" dirty="0" err="1" smtClean="0">
                <a:solidFill>
                  <a:srgbClr val="FFFF00"/>
                </a:solidFill>
                <a:latin typeface="Monotype Corsiva" pitchFamily="66" charset="0"/>
              </a:rPr>
              <a:t>Снеговички</a:t>
            </a: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 смогут жить и наслаждаться, петь и танцевать, веселиться и играть!</a:t>
            </a:r>
            <a:endParaRPr lang="ru-RU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0482" name="Picture 2" descr="C:\Users\1\Desktop\75-снеговик_картинк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4445022" cy="3046983"/>
          </a:xfrm>
          <a:prstGeom prst="rect">
            <a:avLst/>
          </a:prstGeom>
          <a:noFill/>
        </p:spPr>
      </p:pic>
      <p:pic>
        <p:nvPicPr>
          <p:cNvPr id="7" name="Рисунок 6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068960"/>
            <a:ext cx="3800475" cy="1895475"/>
          </a:xfrm>
          <a:prstGeom prst="rect">
            <a:avLst/>
          </a:prstGeom>
        </p:spPr>
      </p:pic>
      <p:pic>
        <p:nvPicPr>
          <p:cNvPr id="9" name="Рисунок 8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420888"/>
            <a:ext cx="3800475" cy="1895475"/>
          </a:xfrm>
          <a:prstGeom prst="rect">
            <a:avLst/>
          </a:prstGeom>
        </p:spPr>
      </p:pic>
      <p:pic>
        <p:nvPicPr>
          <p:cNvPr id="10" name="Рисунок 9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149080"/>
            <a:ext cx="3800475" cy="1895475"/>
          </a:xfrm>
          <a:prstGeom prst="rect">
            <a:avLst/>
          </a:prstGeom>
        </p:spPr>
      </p:pic>
      <p:pic>
        <p:nvPicPr>
          <p:cNvPr id="11" name="Рисунок 10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509120"/>
            <a:ext cx="4680520" cy="1895475"/>
          </a:xfrm>
          <a:prstGeom prst="rect">
            <a:avLst/>
          </a:prstGeom>
        </p:spPr>
      </p:pic>
      <p:pic>
        <p:nvPicPr>
          <p:cNvPr id="12" name="Рисунок 11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725144"/>
            <a:ext cx="3800475" cy="1895475"/>
          </a:xfrm>
          <a:prstGeom prst="rect">
            <a:avLst/>
          </a:prstGeom>
        </p:spPr>
      </p:pic>
      <p:pic>
        <p:nvPicPr>
          <p:cNvPr id="1026" name="Picture 2" descr="C:\Users\1\Desktop\Фото от Вероники\image-07-12-20-07-01-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708920"/>
            <a:ext cx="4042792" cy="3032094"/>
          </a:xfrm>
          <a:prstGeom prst="rect">
            <a:avLst/>
          </a:prstGeom>
          <a:noFill/>
        </p:spPr>
      </p:pic>
      <p:pic>
        <p:nvPicPr>
          <p:cNvPr id="8" name="Рисунок 7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708920"/>
            <a:ext cx="4104456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1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992" t="2223" r="15992"/>
          <a:stretch>
            <a:fillRect/>
          </a:stretch>
        </p:blipFill>
        <p:spPr bwMode="auto">
          <a:xfrm>
            <a:off x="0" y="836712"/>
            <a:ext cx="9143999" cy="6021288"/>
          </a:xfrm>
          <a:prstGeom prst="rect">
            <a:avLst/>
          </a:prstGeom>
          <a:noFill/>
        </p:spPr>
      </p:pic>
      <p:pic>
        <p:nvPicPr>
          <p:cNvPr id="5" name="Picture 2" descr="C:\Users\1\Desktop\012.jpg"/>
          <p:cNvPicPr>
            <a:picLocks noChangeAspect="1" noChangeArrowheads="1"/>
          </p:cNvPicPr>
          <p:nvPr/>
        </p:nvPicPr>
        <p:blipFill>
          <a:blip r:embed="rId3" cstate="print"/>
          <a:srcRect b="59450"/>
          <a:stretch>
            <a:fillRect/>
          </a:stretch>
        </p:blipFill>
        <p:spPr bwMode="auto">
          <a:xfrm>
            <a:off x="0" y="0"/>
            <a:ext cx="9144000" cy="2780928"/>
          </a:xfrm>
          <a:prstGeom prst="rect">
            <a:avLst/>
          </a:prstGeom>
          <a:noFill/>
        </p:spPr>
      </p:pic>
      <p:pic>
        <p:nvPicPr>
          <p:cNvPr id="6" name="Рисунок 5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692696"/>
            <a:ext cx="3800475" cy="1895475"/>
          </a:xfrm>
          <a:prstGeom prst="rect">
            <a:avLst/>
          </a:prstGeom>
        </p:spPr>
      </p:pic>
      <p:pic>
        <p:nvPicPr>
          <p:cNvPr id="7" name="Рисунок 6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692696"/>
            <a:ext cx="3800475" cy="18954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noch_pered_rozhdestvom_1280x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Блок-схема: перфолента 5"/>
          <p:cNvSpPr/>
          <p:nvPr/>
        </p:nvSpPr>
        <p:spPr>
          <a:xfrm>
            <a:off x="3563888" y="4653136"/>
            <a:ext cx="4680520" cy="2043608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А, что нам стоит -построить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свой Городок  оживших Снеговиков!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Monotype Corsiva" pitchFamily="66" charset="0"/>
              </a:rPr>
              <a:t>Так и  решили- строим свой Город!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8640"/>
            <a:ext cx="3800475" cy="1895475"/>
          </a:xfrm>
          <a:prstGeom prst="rect">
            <a:avLst/>
          </a:prstGeom>
        </p:spPr>
      </p:pic>
      <p:pic>
        <p:nvPicPr>
          <p:cNvPr id="9" name="Рисунок 8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16632"/>
            <a:ext cx="3800475" cy="1895475"/>
          </a:xfrm>
          <a:prstGeom prst="rect">
            <a:avLst/>
          </a:prstGeom>
        </p:spPr>
      </p:pic>
      <p:pic>
        <p:nvPicPr>
          <p:cNvPr id="10" name="Рисунок 9" descr="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4725144"/>
            <a:ext cx="4392488" cy="18954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перфолента 10"/>
          <p:cNvSpPr/>
          <p:nvPr/>
        </p:nvSpPr>
        <p:spPr>
          <a:xfrm>
            <a:off x="5508104" y="1556792"/>
            <a:ext cx="2592288" cy="648072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1403648" y="1556792"/>
            <a:ext cx="2304256" cy="720080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63272" cy="135416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Окна  Городка украсим </a:t>
            </a:r>
            <a:r>
              <a:rPr lang="ru-RU" sz="2400" dirty="0" err="1" smtClean="0">
                <a:solidFill>
                  <a:srgbClr val="FFFF00"/>
                </a:solidFill>
                <a:latin typeface="Monotype Corsiva" pitchFamily="66" charset="0"/>
              </a:rPr>
              <a:t>вытыканками</a:t>
            </a: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 ручной работы:</a:t>
            </a:r>
            <a:b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Monotype Corsiva" pitchFamily="66" charset="0"/>
              </a:rPr>
              <a:t>символами года, снежинками и шарами, ветками и варежками, Волшебницей Метелицей и, конечно, Снеговиками.</a:t>
            </a:r>
            <a:endParaRPr lang="ru-RU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>Внутри</a:t>
            </a: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>Снаружи</a:t>
            </a: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12" name="Рисунок 11" descr="1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2708920"/>
            <a:ext cx="4376539" cy="2182785"/>
          </a:xfrm>
          <a:prstGeom prst="rect">
            <a:avLst/>
          </a:prstGeom>
        </p:spPr>
      </p:pic>
      <p:pic>
        <p:nvPicPr>
          <p:cNvPr id="2050" name="Picture 2" descr="C:\Users\1\Desktop\Фото от Вероники\image-07-12-20-08-51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564904"/>
            <a:ext cx="1890211" cy="2520280"/>
          </a:xfrm>
          <a:prstGeom prst="rect">
            <a:avLst/>
          </a:prstGeom>
          <a:noFill/>
        </p:spPr>
      </p:pic>
      <p:pic>
        <p:nvPicPr>
          <p:cNvPr id="2054" name="Picture 6" descr="C:\Users\1\Desktop\Фото от Вероники\image-07-12-20-08-51-7.jpg"/>
          <p:cNvPicPr>
            <a:picLocks noChangeAspect="1" noChangeArrowheads="1"/>
          </p:cNvPicPr>
          <p:nvPr/>
        </p:nvPicPr>
        <p:blipFill>
          <a:blip r:embed="rId4" cstate="print"/>
          <a:srcRect l="843" t="10345"/>
          <a:stretch>
            <a:fillRect/>
          </a:stretch>
        </p:blipFill>
        <p:spPr bwMode="auto">
          <a:xfrm>
            <a:off x="5364088" y="2420888"/>
            <a:ext cx="2654653" cy="1800200"/>
          </a:xfrm>
          <a:prstGeom prst="rect">
            <a:avLst/>
          </a:prstGeom>
          <a:noFill/>
        </p:spPr>
      </p:pic>
      <p:pic>
        <p:nvPicPr>
          <p:cNvPr id="2055" name="Picture 7" descr="C:\Users\1\Desktop\Фото от Вероники\image-07-12-20-07-01-13.jpg"/>
          <p:cNvPicPr>
            <a:picLocks noChangeAspect="1" noChangeArrowheads="1"/>
          </p:cNvPicPr>
          <p:nvPr/>
        </p:nvPicPr>
        <p:blipFill>
          <a:blip r:embed="rId5" cstate="print"/>
          <a:srcRect t="5216" r="6105"/>
          <a:stretch>
            <a:fillRect/>
          </a:stretch>
        </p:blipFill>
        <p:spPr bwMode="auto">
          <a:xfrm>
            <a:off x="6732240" y="3933056"/>
            <a:ext cx="1946241" cy="2619550"/>
          </a:xfrm>
          <a:prstGeom prst="rect">
            <a:avLst/>
          </a:prstGeom>
          <a:noFill/>
        </p:spPr>
      </p:pic>
      <p:pic>
        <p:nvPicPr>
          <p:cNvPr id="2052" name="Picture 4" descr="C:\Users\1\Desktop\Фото от Вероники\image-07-12-20-08-5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005064"/>
            <a:ext cx="1831622" cy="2568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8028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32656"/>
            <a:ext cx="571500" cy="571500"/>
          </a:xfrm>
          <a:prstGeom prst="rect">
            <a:avLst/>
          </a:prstGeom>
        </p:spPr>
      </p:pic>
      <p:pic>
        <p:nvPicPr>
          <p:cNvPr id="7" name="Рисунок 6" descr="38028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764704"/>
            <a:ext cx="571500" cy="571500"/>
          </a:xfrm>
          <a:prstGeom prst="rect">
            <a:avLst/>
          </a:prstGeom>
        </p:spPr>
      </p:pic>
      <p:pic>
        <p:nvPicPr>
          <p:cNvPr id="8" name="Рисунок 7" descr="38028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260648"/>
            <a:ext cx="571500" cy="571500"/>
          </a:xfrm>
          <a:prstGeom prst="rect">
            <a:avLst/>
          </a:prstGeom>
        </p:spPr>
      </p:pic>
      <p:pic>
        <p:nvPicPr>
          <p:cNvPr id="9" name="Рисунок 8" descr="38028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692696"/>
            <a:ext cx="571500" cy="571500"/>
          </a:xfrm>
          <a:prstGeom prst="rect">
            <a:avLst/>
          </a:prstGeom>
        </p:spPr>
      </p:pic>
      <p:pic>
        <p:nvPicPr>
          <p:cNvPr id="10" name="Рисунок 9" descr="38028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571500" cy="571500"/>
          </a:xfrm>
          <a:prstGeom prst="rect">
            <a:avLst/>
          </a:prstGeom>
        </p:spPr>
      </p:pic>
      <p:pic>
        <p:nvPicPr>
          <p:cNvPr id="11" name="Рисунок 10" descr="38028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32656"/>
            <a:ext cx="571500" cy="571500"/>
          </a:xfrm>
          <a:prstGeom prst="rect">
            <a:avLst/>
          </a:prstGeom>
        </p:spPr>
      </p:pic>
      <p:pic>
        <p:nvPicPr>
          <p:cNvPr id="12" name="Рисунок 11" descr="anime-zvezdy-5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5407614"/>
            <a:ext cx="1728192" cy="1080120"/>
          </a:xfrm>
          <a:prstGeom prst="rect">
            <a:avLst/>
          </a:prstGeom>
        </p:spPr>
      </p:pic>
      <p:pic>
        <p:nvPicPr>
          <p:cNvPr id="13" name="Рисунок 12" descr="anime-zvezdy-5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832140" y="4156282"/>
            <a:ext cx="1728192" cy="1080120"/>
          </a:xfrm>
          <a:prstGeom prst="rect">
            <a:avLst/>
          </a:prstGeom>
        </p:spPr>
      </p:pic>
      <p:pic>
        <p:nvPicPr>
          <p:cNvPr id="15" name="Рисунок 14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0"/>
            <a:ext cx="3800475" cy="1895475"/>
          </a:xfrm>
          <a:prstGeom prst="rect">
            <a:avLst/>
          </a:prstGeom>
        </p:spPr>
      </p:pic>
      <p:pic>
        <p:nvPicPr>
          <p:cNvPr id="17" name="Рисунок 16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3525" y="1772816"/>
            <a:ext cx="3800475" cy="1895475"/>
          </a:xfrm>
          <a:prstGeom prst="rect">
            <a:avLst/>
          </a:prstGeom>
        </p:spPr>
      </p:pic>
      <p:pic>
        <p:nvPicPr>
          <p:cNvPr id="18" name="Рисунок 17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0"/>
            <a:ext cx="3800475" cy="1895475"/>
          </a:xfrm>
          <a:prstGeom prst="rect">
            <a:avLst/>
          </a:prstGeom>
        </p:spPr>
      </p:pic>
      <p:pic>
        <p:nvPicPr>
          <p:cNvPr id="19" name="Рисунок 18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700808"/>
            <a:ext cx="3800475" cy="1895475"/>
          </a:xfrm>
          <a:prstGeom prst="rect">
            <a:avLst/>
          </a:prstGeom>
        </p:spPr>
      </p:pic>
      <p:pic>
        <p:nvPicPr>
          <p:cNvPr id="20" name="Рисунок 19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3429000"/>
            <a:ext cx="3800475" cy="1895475"/>
          </a:xfrm>
          <a:prstGeom prst="rect">
            <a:avLst/>
          </a:prstGeom>
        </p:spPr>
      </p:pic>
      <p:pic>
        <p:nvPicPr>
          <p:cNvPr id="21" name="Рисунок 20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4149080"/>
            <a:ext cx="3800475" cy="1895475"/>
          </a:xfrm>
          <a:prstGeom prst="rect">
            <a:avLst/>
          </a:prstGeom>
        </p:spPr>
      </p:pic>
      <p:pic>
        <p:nvPicPr>
          <p:cNvPr id="22" name="Рисунок 21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44824"/>
            <a:ext cx="3800475" cy="1895475"/>
          </a:xfrm>
          <a:prstGeom prst="rect">
            <a:avLst/>
          </a:prstGeom>
        </p:spPr>
      </p:pic>
      <p:pic>
        <p:nvPicPr>
          <p:cNvPr id="23" name="Рисунок 22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916832"/>
            <a:ext cx="2934208" cy="1463427"/>
          </a:xfrm>
          <a:prstGeom prst="rect">
            <a:avLst/>
          </a:prstGeom>
        </p:spPr>
      </p:pic>
      <p:pic>
        <p:nvPicPr>
          <p:cNvPr id="28" name="Рисунок 27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936" y="2069232"/>
            <a:ext cx="2943944" cy="1463427"/>
          </a:xfrm>
          <a:prstGeom prst="rect">
            <a:avLst/>
          </a:prstGeom>
        </p:spPr>
      </p:pic>
      <p:pic>
        <p:nvPicPr>
          <p:cNvPr id="29" name="Рисунок 28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916832"/>
            <a:ext cx="2934208" cy="1463427"/>
          </a:xfrm>
          <a:prstGeom prst="rect">
            <a:avLst/>
          </a:prstGeom>
        </p:spPr>
      </p:pic>
      <p:pic>
        <p:nvPicPr>
          <p:cNvPr id="30" name="Рисунок 29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2276872"/>
            <a:ext cx="2934208" cy="1463427"/>
          </a:xfrm>
          <a:prstGeom prst="rect">
            <a:avLst/>
          </a:prstGeom>
        </p:spPr>
      </p:pic>
      <p:pic>
        <p:nvPicPr>
          <p:cNvPr id="31" name="Рисунок 30" descr="1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933056"/>
            <a:ext cx="2934208" cy="1463427"/>
          </a:xfrm>
          <a:prstGeom prst="rect">
            <a:avLst/>
          </a:prstGeom>
        </p:spPr>
      </p:pic>
      <p:pic>
        <p:nvPicPr>
          <p:cNvPr id="3078" name="Picture 6" descr="C:\Users\1\Desktop\Фото от Вероники\image-07-12-20-07-01-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908720"/>
            <a:ext cx="8568952" cy="5445985"/>
          </a:xfrm>
          <a:prstGeom prst="rect">
            <a:avLst/>
          </a:prstGeom>
          <a:noFill/>
        </p:spPr>
      </p:pic>
      <p:pic>
        <p:nvPicPr>
          <p:cNvPr id="3075" name="Picture 3" descr="C:\Users\1\Desktop\Фото от Вероники\image-07-12-20-07-01-7.jpg"/>
          <p:cNvPicPr>
            <a:picLocks noChangeAspect="1" noChangeArrowheads="1"/>
          </p:cNvPicPr>
          <p:nvPr/>
        </p:nvPicPr>
        <p:blipFill>
          <a:blip r:embed="rId6" cstate="print"/>
          <a:srcRect t="7500"/>
          <a:stretch>
            <a:fillRect/>
          </a:stretch>
        </p:blipFill>
        <p:spPr bwMode="auto">
          <a:xfrm>
            <a:off x="2555776" y="4365104"/>
            <a:ext cx="1868316" cy="2304256"/>
          </a:xfrm>
          <a:prstGeom prst="rect">
            <a:avLst/>
          </a:prstGeom>
          <a:noFill/>
        </p:spPr>
      </p:pic>
      <p:pic>
        <p:nvPicPr>
          <p:cNvPr id="3074" name="Picture 2" descr="C:\Users\1\Desktop\Фото от Вероники\image-07-12-20-07-01-14.jpg"/>
          <p:cNvPicPr>
            <a:picLocks noChangeAspect="1" noChangeArrowheads="1"/>
          </p:cNvPicPr>
          <p:nvPr/>
        </p:nvPicPr>
        <p:blipFill>
          <a:blip r:embed="rId7" cstate="print"/>
          <a:srcRect l="9528" t="9528" r="4717" b="14245"/>
          <a:stretch>
            <a:fillRect/>
          </a:stretch>
        </p:blipFill>
        <p:spPr bwMode="auto">
          <a:xfrm>
            <a:off x="323528" y="4365104"/>
            <a:ext cx="1944216" cy="2304256"/>
          </a:xfrm>
          <a:prstGeom prst="rect">
            <a:avLst/>
          </a:prstGeom>
          <a:noFill/>
        </p:spPr>
      </p:pic>
      <p:pic>
        <p:nvPicPr>
          <p:cNvPr id="3077" name="Picture 5" descr="C:\Users\1\Desktop\Фото от Вероники\image-07-12-20-07-01-21.jpg"/>
          <p:cNvPicPr>
            <a:picLocks noChangeAspect="1" noChangeArrowheads="1"/>
          </p:cNvPicPr>
          <p:nvPr/>
        </p:nvPicPr>
        <p:blipFill>
          <a:blip r:embed="rId8" cstate="print"/>
          <a:srcRect t="7191"/>
          <a:stretch>
            <a:fillRect/>
          </a:stretch>
        </p:blipFill>
        <p:spPr bwMode="auto">
          <a:xfrm>
            <a:off x="4860032" y="4437112"/>
            <a:ext cx="1803897" cy="2232248"/>
          </a:xfrm>
          <a:prstGeom prst="rect">
            <a:avLst/>
          </a:prstGeom>
          <a:noFill/>
        </p:spPr>
      </p:pic>
      <p:pic>
        <p:nvPicPr>
          <p:cNvPr id="3076" name="Picture 4" descr="C:\Users\1\Desktop\Фото от Вероники\image-07-12-20-07-01-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4437112"/>
            <a:ext cx="1638581" cy="2256783"/>
          </a:xfrm>
          <a:prstGeom prst="rect">
            <a:avLst/>
          </a:prstGeom>
          <a:noFill/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251520" y="116632"/>
            <a:ext cx="8568952" cy="10801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Настоящие  ели –малютки в нашем Городке украшены елочными игрушками,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выполненные детьми своими руками, вместе с родителями или просто,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купленными в магазине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Фасад Городка оживших Снеговиков украсили  композициями из веток, обрезанных деревьев, искусственными ёлками и гирляндой из искусственной ели. </a:t>
            </a:r>
            <a:b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Светодиодные объемные фигуры   размещены возле центрального входа .</a:t>
            </a:r>
            <a:r>
              <a:rPr lang="ru-RU" sz="1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 descr="C:\Users\1\Desktop\Фото от Вероники\image-07-12-20-07-01-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92897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1\Desktop\Фото от Вероники\image-07-12-20-07-01-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9148" y="2564905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1\Desktop\Фото от Вероники\image-07-12-20-07-01-8.jpg"/>
          <p:cNvPicPr>
            <a:picLocks noChangeAspect="1" noChangeArrowheads="1"/>
          </p:cNvPicPr>
          <p:nvPr/>
        </p:nvPicPr>
        <p:blipFill>
          <a:blip r:embed="rId4" cstate="print"/>
          <a:srcRect l="1621" t="8049"/>
          <a:stretch>
            <a:fillRect/>
          </a:stretch>
        </p:blipFill>
        <p:spPr bwMode="auto">
          <a:xfrm>
            <a:off x="3059832" y="1412776"/>
            <a:ext cx="2915419" cy="3633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1\Desktop\Фото от Вероники\image-07-12-20-07-01-22.jpg"/>
          <p:cNvPicPr>
            <a:picLocks noChangeAspect="1" noChangeArrowheads="1"/>
          </p:cNvPicPr>
          <p:nvPr/>
        </p:nvPicPr>
        <p:blipFill>
          <a:blip r:embed="rId5" cstate="print"/>
          <a:srcRect t="26639" r="4101"/>
          <a:stretch>
            <a:fillRect/>
          </a:stretch>
        </p:blipFill>
        <p:spPr bwMode="auto">
          <a:xfrm>
            <a:off x="467544" y="4509120"/>
            <a:ext cx="2160240" cy="220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1\Desktop\Фото от Вероники\image-07-12-20-07-01-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4509120"/>
            <a:ext cx="1662832" cy="221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211</Words>
  <Application>Microsoft Office PowerPoint</Application>
  <PresentationFormat>Экран (4:3)</PresentationFormat>
  <Paragraphs>44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Как-то раз наш  педагог - Юлия Николаевна принесла иллюстрацию, которая вызвала огромный восторг у наших дошколят.  «Целый снежный город оживших Снеговиков!  Вот! Это! Да!» - воскликнули ребята. «Как бы нам хотелось, ну, хоть на минутку очутиться в этом чудном месте!» – добавили дети.</vt:lpstr>
      <vt:lpstr>Наш детский сад станет прекрасным местом  для создания Городка, где Снеговички смогут жить и наслаждаться, петь и танцевать, веселиться и играть!</vt:lpstr>
      <vt:lpstr>Слайд 5</vt:lpstr>
      <vt:lpstr>Слайд 6</vt:lpstr>
      <vt:lpstr>Окна  Городка украсим вытыканками ручной работы: символами года, снежинками и шарами, ветками и варежками, Волшебницей Метелицей и, конечно, Снеговиками.</vt:lpstr>
      <vt:lpstr>Слайд 8</vt:lpstr>
      <vt:lpstr>Фасад Городка оживших Снеговиков украсили  композициями из веток, обрезанных деревьев, искусственными ёлками и гирляндой из искусственной ели.  Светодиодные объемные фигуры   размещены возле центрального входа . </vt:lpstr>
      <vt:lpstr>Входные группы , фасад здания, оформлены световыми занавесами или светодиодными гирляндами. Весь Городок освещается волшебными огоньками.</vt:lpstr>
      <vt:lpstr>Руками родителей и детей выполнены и украшения для веранд на прогулочных участках Городка</vt:lpstr>
      <vt:lpstr>Слайд 12</vt:lpstr>
      <vt:lpstr>Из окон здания выглядывают его жители - ожившие Снеговики. Новогодние часы соорудил, разрисовал окна житель нашего микрорайона в подарок на Новый год нашим деткам. Наш Дед Мороз-Дядя Коля</vt:lpstr>
      <vt:lpstr>Выставка семейных плакатов  «Мой друг - Снеговичок» разместилась на  групповых верандах нашего Городка   </vt:lpstr>
      <vt:lpstr>Снеговики из известных мультфильмов украсили территорию нашего  Городка. Ожившие Снеговики катаются на санках, коньках и лыжах </vt:lpstr>
      <vt:lpstr>Согласно восточному календарю,  наступающий год можно назвать и  годом Коровы. Корова — символ материнства, святости и милосердия. Поэтому свой час - наступление Нового 2021 года,  в гостях  у нас ожидает наша корова Маша!</vt:lpstr>
      <vt:lpstr>Веранды нашего Городка украсили красавицы-Ёлки,  они - воплощение идей наших педагогов. Скоро и они засверкают волшебными огнями.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Гилева</cp:lastModifiedBy>
  <cp:revision>142</cp:revision>
  <dcterms:created xsi:type="dcterms:W3CDTF">2020-11-19T08:13:16Z</dcterms:created>
  <dcterms:modified xsi:type="dcterms:W3CDTF">2020-12-24T03:38:24Z</dcterms:modified>
</cp:coreProperties>
</file>