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8" r:id="rId4"/>
    <p:sldId id="286" r:id="rId5"/>
    <p:sldId id="287" r:id="rId6"/>
    <p:sldId id="288" r:id="rId7"/>
    <p:sldId id="289" r:id="rId8"/>
    <p:sldId id="277" r:id="rId9"/>
    <p:sldId id="269" r:id="rId10"/>
    <p:sldId id="268" r:id="rId11"/>
    <p:sldId id="270" r:id="rId12"/>
    <p:sldId id="281" r:id="rId13"/>
    <p:sldId id="290" r:id="rId14"/>
    <p:sldId id="280" r:id="rId15"/>
    <p:sldId id="293" r:id="rId16"/>
    <p:sldId id="282" r:id="rId17"/>
    <p:sldId id="283" r:id="rId18"/>
    <p:sldId id="294" r:id="rId19"/>
    <p:sldId id="295" r:id="rId20"/>
    <p:sldId id="296" r:id="rId21"/>
    <p:sldId id="284" r:id="rId22"/>
    <p:sldId id="297" r:id="rId23"/>
    <p:sldId id="298" r:id="rId24"/>
    <p:sldId id="291" r:id="rId25"/>
    <p:sldId id="300" r:id="rId26"/>
    <p:sldId id="271" r:id="rId27"/>
    <p:sldId id="29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ark_spec6\Desktop\jpg\книжка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7" y="-35732"/>
            <a:ext cx="9207669" cy="689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41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mark_spec6\Desktop\jpg\книжка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52" y="0"/>
            <a:ext cx="91569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59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k_spec6\Desktop\jpg\книжка\БЕЗНОМЕР\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37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У нас Вы можете отлично провести время в НОВОГОДНИЕ праздники!*</a:t>
            </a:r>
          </a:p>
          <a:p>
            <a:pPr marL="0" indent="0" algn="ctr">
              <a:buNone/>
            </a:pPr>
            <a:endParaRPr lang="ru-RU" sz="30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9900"/>
                </a:solidFill>
                <a:latin typeface="Trebuchet MS" pitchFamily="34" charset="0"/>
              </a:rPr>
              <a:t>Вас поздравит веселый ДЕД МОРОЗ и СНЕГУРОЧКА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9900"/>
                </a:solidFill>
                <a:latin typeface="Trebuchet MS" pitchFamily="34" charset="0"/>
              </a:rPr>
              <a:t>Мы украсим для Вас беседку гирляндами и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9900"/>
                </a:solidFill>
                <a:latin typeface="Trebuchet MS" pitchFamily="34" charset="0"/>
              </a:rPr>
              <a:t>новогодней елочкой!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	Вас покатают на лошадях!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	Верхом, или в санях. </a:t>
            </a:r>
          </a:p>
          <a:p>
            <a:pPr marL="0" indent="0">
              <a:buNone/>
            </a:pPr>
            <a:endParaRPr lang="ru-RU" sz="2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Для смелых есть возможность с ветерком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прокатиться с нашей большой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горки (8 м)!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(в </a:t>
            </a:r>
            <a:r>
              <a:rPr lang="en-US" sz="15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VICTORY 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парк)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	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И Вы можете покататься на лыжах.</a:t>
            </a:r>
          </a:p>
          <a:p>
            <a:pPr marL="0" indent="0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18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*за подробностями обратитесь к нашим менеджерам по тел. 305-02-12</a:t>
            </a:r>
          </a:p>
        </p:txBody>
      </p:sp>
      <p:pic>
        <p:nvPicPr>
          <p:cNvPr id="5123" name="Picture 3" descr="C:\Users\user\Documents\DAL\Фото\novii_g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60848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cuments\DAL\Фото\2711-katanie-na-loshadya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9160"/>
            <a:ext cx="4681175" cy="135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ocuments\DAL\Фото\2711-katanie-s-gork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861907"/>
            <a:ext cx="4706317" cy="135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0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3800" b="1" dirty="0" smtClean="0">
                <a:solidFill>
                  <a:srgbClr val="009900"/>
                </a:solidFill>
                <a:latin typeface="Trebuchet MS" pitchFamily="34" charset="0"/>
              </a:rPr>
              <a:t>НОВИНКА!</a:t>
            </a:r>
          </a:p>
          <a:p>
            <a:pPr marL="0" indent="0" algn="ctr">
              <a:buNone/>
            </a:pPr>
            <a:r>
              <a:rPr lang="ru-RU" sz="3800" b="1" dirty="0">
                <a:solidFill>
                  <a:srgbClr val="009900"/>
                </a:solidFill>
                <a:latin typeface="Trebuchet MS" pitchFamily="34" charset="0"/>
              </a:rPr>
              <a:t>	</a:t>
            </a:r>
            <a:r>
              <a:rPr lang="ru-RU" sz="3800" b="1" dirty="0" smtClean="0">
                <a:solidFill>
                  <a:srgbClr val="009900"/>
                </a:solidFill>
                <a:latin typeface="Trebuchet MS" pitchFamily="34" charset="0"/>
              </a:rPr>
              <a:t>Катание на собачьих упряжках!</a:t>
            </a:r>
          </a:p>
          <a:p>
            <a:pPr marL="0" indent="0" algn="ctr">
              <a:buNone/>
            </a:pPr>
            <a:endParaRPr lang="ru-RU" sz="30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	У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вас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есть замечательная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возможность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	поиграть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с добродушными собаками,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	которые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абсолютно безопасны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для человека.</a:t>
            </a:r>
          </a:p>
          <a:p>
            <a:pPr marL="0" indent="0" algn="r"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В программе катания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:</a:t>
            </a:r>
          </a:p>
          <a:p>
            <a:pPr marL="0" indent="0" algn="ctr">
              <a:buNone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Рассказ истории появления породы сибирские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Хаски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;</a:t>
            </a:r>
          </a:p>
          <a:p>
            <a:pPr marL="0" indent="0" algn="r"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Инструктаж, и возможность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побыть 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качестве каюра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(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поуправлять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упряжкой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);</a:t>
            </a:r>
          </a:p>
          <a:p>
            <a:pPr marL="0" indent="0" algn="r"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dirty="0">
                <a:solidFill>
                  <a:srgbClr val="009900"/>
                </a:solidFill>
                <a:latin typeface="Trebuchet MS" pitchFamily="34" charset="0"/>
              </a:rPr>
              <a:t>Возможность пофотографироваться </a:t>
            </a:r>
            <a:endParaRPr lang="ru-RU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dirty="0" smtClean="0">
                <a:solidFill>
                  <a:srgbClr val="009900"/>
                </a:solidFill>
                <a:latin typeface="Trebuchet MS" pitchFamily="34" charset="0"/>
              </a:rPr>
              <a:t>с голубоглазыми 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rgbClr val="009900"/>
                </a:solidFill>
                <a:latin typeface="Trebuchet MS" pitchFamily="34" charset="0"/>
              </a:rPr>
              <a:t>красавцами.</a:t>
            </a:r>
          </a:p>
          <a:p>
            <a:pPr marL="0" indent="0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 подробностями обратитесь к нашим менеджерам по тел. 305-02-12</a:t>
            </a:r>
          </a:p>
        </p:txBody>
      </p:sp>
      <p:pic>
        <p:nvPicPr>
          <p:cNvPr id="5122" name="Picture 2" descr="C:\Users\user\Documents\DAL\Фото\Упряжки\WhatsApp Image 2018-11-20 at 13.23.32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8" y="404664"/>
            <a:ext cx="1637928" cy="224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cuments\DAL\Фото\Упряжки\WhatsApp Image 2018-11-20 at 13.23.3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3275856" cy="212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ocuments\DAL\Фото\Упряжки\WhatsApp Image 2018-11-20 at 13.23.3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45654"/>
            <a:ext cx="2267744" cy="151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ocuments\DAL\Фото\Упряжки\WhatsApp Image 2018-11-20 at 13.23.3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013176"/>
            <a:ext cx="1728192" cy="147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51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3000" b="1" dirty="0">
                <a:solidFill>
                  <a:srgbClr val="009900"/>
                </a:solidFill>
                <a:latin typeface="Trebuchet MS" pitchFamily="34" charset="0"/>
              </a:rPr>
              <a:t>В</a:t>
            </a: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 наших парках мы можем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rgbClr val="009900"/>
                </a:solidFill>
                <a:latin typeface="Trebuchet MS" pitchFamily="34" charset="0"/>
              </a:rPr>
              <a:t>у</a:t>
            </a: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строить настоящий праздник для детей!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Подарите ребенку незабываемый день рождения!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Мы организуем увлекательный праздник для группы детей любого возраста!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009900"/>
                </a:solidFill>
                <a:latin typeface="Trebuchet MS" pitchFamily="34" charset="0"/>
              </a:rPr>
              <a:t>Возможна программа с питанием на целый день.</a:t>
            </a:r>
            <a:endParaRPr lang="ru-RU" sz="2200" dirty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У нас в ассортименте разнообразные развлекательные программы с участием профессиональных аниматоров!*</a:t>
            </a:r>
          </a:p>
          <a:p>
            <a:pPr marL="0" indent="0" algn="ctr">
              <a:buNone/>
            </a:pPr>
            <a:endParaRPr lang="ru-RU" sz="28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*за подробностями обратитесь к нашим менеджерам по тел. 305-02-12</a:t>
            </a:r>
          </a:p>
        </p:txBody>
      </p:sp>
      <p:pic>
        <p:nvPicPr>
          <p:cNvPr id="4098" name="Picture 2" descr="C:\Users\user\Documents\DAL\Фото\Костюмы аниматоров\WhatsApp Image 2018-11-15 at 12.01.38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77" y="3789040"/>
            <a:ext cx="2237607" cy="223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cuments\DAL\Фото\Костюмы аниматоров\WhatsApp Image 2018-11-15 at 14.35.0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04" y="3789040"/>
            <a:ext cx="3130196" cy="223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cuments\DAL\Фото\Костюмы аниматоров\WhatsApp Image 2018-11-15 at 12.01.3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789040"/>
            <a:ext cx="1660723" cy="223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3000" b="1" dirty="0">
                <a:solidFill>
                  <a:srgbClr val="009900"/>
                </a:solidFill>
                <a:latin typeface="Trebuchet MS" pitchFamily="34" charset="0"/>
              </a:rPr>
              <a:t>В</a:t>
            </a: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 наших парках мы можем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rgbClr val="009900"/>
                </a:solidFill>
                <a:latin typeface="Trebuchet MS" pitchFamily="34" charset="0"/>
              </a:rPr>
              <a:t>у</a:t>
            </a: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строить настоящий праздник для детей!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	Анимационные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программы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на 1-2 часа</a:t>
            </a:r>
          </a:p>
          <a:p>
            <a:pPr marL="0" indent="0">
              <a:buNone/>
            </a:pPr>
            <a:endParaRPr lang="ru-RU" sz="11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	Анимационные программы с элементами квеста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                                                   Конкурсы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                                                           Игры  </a:t>
            </a:r>
          </a:p>
          <a:p>
            <a:pPr marL="0" indent="0" algn="r">
              <a:buNone/>
            </a:pP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Проведение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           выпускных!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*за подробностями обратитесь к нашим менеджерам по тел. 305-02-12</a:t>
            </a:r>
          </a:p>
        </p:txBody>
      </p:sp>
      <p:pic>
        <p:nvPicPr>
          <p:cNvPr id="3074" name="Picture 2" descr="C:\Users\user\Documents\DAL\Поставщики услуг\Фортуна 66\Анимация с элементами квеста\WhatsApp Image 2018-12-19 at 10.46.55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3061003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cuments\DAL\Поставщики услуг\Фортуна 66\Анимация с элементами квеста\WhatsApp Image 2018-12-19 at 10.46.5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56992"/>
            <a:ext cx="3456381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ocuments\DAL\Поставщики услуг\Фортуна 66\Анимация с элементами квеста\WhatsApp Image 2018-12-19 at 10.46.56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31077"/>
            <a:ext cx="288032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15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Планируете корпоратив? Или отдохнуть с близкими? Надоели банальные посиделки?</a:t>
            </a:r>
          </a:p>
          <a:p>
            <a:pPr marL="0" indent="0" algn="ctr">
              <a:buNone/>
            </a:pPr>
            <a:r>
              <a:rPr lang="ru-RU" sz="3000" dirty="0" smtClean="0">
                <a:solidFill>
                  <a:srgbClr val="009900"/>
                </a:solidFill>
                <a:latin typeface="Trebuchet MS" pitchFamily="34" charset="0"/>
              </a:rPr>
              <a:t>У нас широкий ассортимент мероприятий, чтобы разнообразить Ваш отдых!*</a:t>
            </a:r>
          </a:p>
          <a:p>
            <a:pPr marL="0" indent="0" algn="ctr">
              <a:buNone/>
            </a:pPr>
            <a:endParaRPr lang="ru-RU" sz="1400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9900"/>
                </a:solidFill>
                <a:latin typeface="Trebuchet MS" pitchFamily="34" charset="0"/>
              </a:rPr>
              <a:t>Пейнтбол</a:t>
            </a:r>
            <a:r>
              <a:rPr lang="ru-RU" sz="2400" dirty="0" smtClean="0">
                <a:solidFill>
                  <a:srgbClr val="009900"/>
                </a:solidFill>
                <a:latin typeface="Trebuchet MS" pitchFamily="34" charset="0"/>
              </a:rPr>
              <a:t> для смелых</a:t>
            </a:r>
            <a:r>
              <a:rPr lang="ru-RU" sz="2400" dirty="0" smtClean="0">
                <a:solidFill>
                  <a:srgbClr val="009900"/>
                </a:solidFill>
                <a:latin typeface="Trebuchet MS" pitchFamily="34" charset="0"/>
              </a:rPr>
              <a:t>! </a:t>
            </a:r>
            <a:r>
              <a:rPr lang="en-US" sz="2400" dirty="0" smtClean="0">
                <a:solidFill>
                  <a:srgbClr val="009900"/>
                </a:solidFill>
                <a:latin typeface="Trebuchet MS" pitchFamily="34" charset="0"/>
              </a:rPr>
              <a:t>(VICTORY </a:t>
            </a:r>
            <a:r>
              <a:rPr lang="ru-RU" sz="2400" dirty="0" smtClean="0">
                <a:solidFill>
                  <a:srgbClr val="009900"/>
                </a:solidFill>
                <a:latin typeface="Trebuchet MS" pitchFamily="34" charset="0"/>
              </a:rPr>
              <a:t>парк)</a:t>
            </a:r>
            <a:endParaRPr lang="ru-RU" sz="2400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9900"/>
                </a:solidFill>
                <a:latin typeface="Trebuchet MS" pitchFamily="34" charset="0"/>
              </a:rPr>
              <a:t>Менее экстремальный </a:t>
            </a:r>
            <a:r>
              <a:rPr lang="ru-RU" sz="2400" b="1" dirty="0" smtClean="0">
                <a:solidFill>
                  <a:srgbClr val="009900"/>
                </a:solidFill>
                <a:latin typeface="Trebuchet MS" pitchFamily="34" charset="0"/>
              </a:rPr>
              <a:t>лазертаг</a:t>
            </a:r>
          </a:p>
          <a:p>
            <a:pPr marL="0" indent="0" algn="ctr">
              <a:buNone/>
            </a:pPr>
            <a:r>
              <a:rPr lang="ru-RU" sz="1900" b="1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Допустимый возраст – от 8 лет</a:t>
            </a:r>
            <a:endParaRPr lang="ru-RU" sz="1900" b="1" dirty="0">
              <a:solidFill>
                <a:schemeClr val="accent5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 программе различные виды сценариев боевых действий!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Вас ждет теплая раздевалка, чай и кофе.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30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*за подробностями обратитесь к нашим менеджерам по тел. 305-02-12</a:t>
            </a:r>
          </a:p>
        </p:txBody>
      </p:sp>
      <p:pic>
        <p:nvPicPr>
          <p:cNvPr id="6146" name="Picture 2" descr="C:\Users\user\Documents\DAL\Фото\2711-pejntbol-i-lazert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40" y="4005064"/>
            <a:ext cx="7924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9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2200" dirty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96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КВЕСТ «Апокалипсис» </a:t>
            </a:r>
          </a:p>
          <a:p>
            <a:pPr marL="0" indent="0">
              <a:buNone/>
            </a:pPr>
            <a:endParaRPr lang="ru-RU" sz="96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Участвуют от 10 до 80 человек.</a:t>
            </a:r>
          </a:p>
          <a:p>
            <a:pPr marL="0" indent="0" algn="ctr"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Программа рассчитана на 2 – 2,5 часа</a:t>
            </a:r>
          </a:p>
          <a:p>
            <a:pPr marL="0" indent="0" algn="ctr">
              <a:buNone/>
            </a:pPr>
            <a:r>
              <a:rPr lang="ru-RU" sz="80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Квест-перфоманс</a:t>
            </a: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, где Вы не просто проходите задания, </a:t>
            </a:r>
          </a:p>
          <a:p>
            <a:pPr marL="0" indent="0" algn="ctr"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но становитесь участниками увлекательной истории-триллера. </a:t>
            </a:r>
          </a:p>
          <a:p>
            <a:pPr marL="0" indent="0" algn="ctr">
              <a:buNone/>
            </a:pPr>
            <a:endParaRPr lang="ru-RU" sz="80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80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80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80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80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80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8000" dirty="0" smtClean="0">
                <a:solidFill>
                  <a:srgbClr val="009900"/>
                </a:solidFill>
                <a:latin typeface="Trebuchet MS" pitchFamily="34" charset="0"/>
              </a:rPr>
              <a:t>Не для слабонервных!</a:t>
            </a:r>
          </a:p>
          <a:p>
            <a:pPr marL="0" indent="0" algn="ctr">
              <a:buNone/>
            </a:pPr>
            <a:endParaRPr lang="ru-RU" sz="6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49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*за подробностями обратитесь к нашим менеджерам по тел. 305-02-12</a:t>
            </a:r>
          </a:p>
        </p:txBody>
      </p:sp>
      <p:pic>
        <p:nvPicPr>
          <p:cNvPr id="4098" name="Picture 2" descr="C:\Users\user\Documents\DAL\Поставщики услуг\Фортуна 66\1412-3-apokalips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40968"/>
            <a:ext cx="7924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4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ü"/>
            </a:pPr>
            <a:endParaRPr lang="ru-RU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ü"/>
            </a:pPr>
            <a:endParaRPr lang="ru-RU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9600" b="1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КВЕСТ</a:t>
            </a:r>
            <a:r>
              <a:rPr lang="ru-RU" sz="96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</a:t>
            </a:r>
            <a:endParaRPr lang="ru-RU" sz="9600" b="1" dirty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96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Отличный выбор для корпоратива!</a:t>
            </a:r>
          </a:p>
          <a:p>
            <a:pPr marL="0" indent="0" algn="ctr">
              <a:buNone/>
            </a:pP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Или для компании друзей.</a:t>
            </a:r>
          </a:p>
          <a:p>
            <a:pPr marL="0" indent="0" algn="ctr"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Программы способствует </a:t>
            </a:r>
            <a:r>
              <a:rPr lang="ru-RU" sz="80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командообразованию</a:t>
            </a: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. </a:t>
            </a:r>
          </a:p>
          <a:p>
            <a:pPr marL="0" indent="0" algn="ctr">
              <a:buNone/>
            </a:pPr>
            <a:endParaRPr lang="ru-RU" sz="80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80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Отличный способ узнать коллектив лучше.</a:t>
            </a:r>
          </a:p>
          <a:p>
            <a:pPr marL="0" indent="0" algn="ctr">
              <a:buNone/>
            </a:pPr>
            <a:endParaRPr lang="ru-RU" sz="80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8000" dirty="0" smtClean="0">
                <a:solidFill>
                  <a:srgbClr val="009900"/>
                </a:solidFill>
                <a:latin typeface="Trebuchet MS" pitchFamily="34" charset="0"/>
              </a:rPr>
              <a:t>Для Вас </a:t>
            </a:r>
            <a:r>
              <a:rPr lang="ru-RU" sz="8000" dirty="0" smtClean="0">
                <a:solidFill>
                  <a:srgbClr val="009900"/>
                </a:solidFill>
                <a:latin typeface="Trebuchet MS" pitchFamily="34" charset="0"/>
              </a:rPr>
              <a:t>на </a:t>
            </a:r>
            <a:r>
              <a:rPr lang="ru-RU" sz="8000" dirty="0" smtClean="0">
                <a:solidFill>
                  <a:srgbClr val="009900"/>
                </a:solidFill>
                <a:latin typeface="Trebuchet MS" pitchFamily="34" charset="0"/>
              </a:rPr>
              <a:t>территории парков</a:t>
            </a:r>
          </a:p>
          <a:p>
            <a:pPr marL="0" indent="0" algn="ctr">
              <a:buNone/>
            </a:pPr>
            <a:r>
              <a:rPr lang="ru-RU" sz="8000" dirty="0" smtClean="0">
                <a:solidFill>
                  <a:srgbClr val="009900"/>
                </a:solidFill>
                <a:latin typeface="Trebuchet MS" pitchFamily="34" charset="0"/>
              </a:rPr>
              <a:t> у нас несколько КВЕСТОВ!</a:t>
            </a:r>
          </a:p>
          <a:p>
            <a:pPr marL="0" indent="0" algn="ct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6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6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6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49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 подробностями обратитесь к нашим менеджерам по тел. 305-02-12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3136"/>
            <a:ext cx="9144000" cy="129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900" b="1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Веревочный курс</a:t>
            </a:r>
            <a:endParaRPr lang="ru-RU" sz="39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На примере довольно сложных упражнений группа учится решать общую задачу, вырабатывать тактику и стратегию её решения.</a:t>
            </a:r>
          </a:p>
          <a:p>
            <a:pPr marL="0" indent="0" algn="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Участвуя в веревочном курсе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,</a:t>
            </a: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люди начинают преодолевать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барьеры, </a:t>
            </a: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общении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узнают друг друга ближе,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благодаря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этому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происходит</a:t>
            </a: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естественное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быстрое сплочение группы.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6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19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9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 подробностями обратитесь к нашим менеджерам по тел. 305-02-12</a:t>
            </a:r>
          </a:p>
        </p:txBody>
      </p:sp>
      <p:pic>
        <p:nvPicPr>
          <p:cNvPr id="5122" name="Picture 2" descr="C:\Users\user\Documents\DAL\Поставщики услуг\Фортуна 66\Веревочный курс\WhatsApp Image 2018-12-20 at 11.20.2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32533"/>
            <a:ext cx="2716548" cy="271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cuments\DAL\Поставщики услуг\Фортуна 66\Веревочный курс\WhatsApp Image 2018-12-20 at 11.20.2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121" y="4099892"/>
            <a:ext cx="2849893" cy="213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32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9900"/>
                </a:solidFill>
                <a:latin typeface="Trebuchet MS" pitchFamily="34" charset="0"/>
              </a:rPr>
              <a:t>«</a:t>
            </a:r>
            <a:r>
              <a:rPr lang="ru-RU" b="1" dirty="0" smtClean="0">
                <a:solidFill>
                  <a:srgbClr val="009900"/>
                </a:solidFill>
                <a:latin typeface="Trebuchet MS" pitchFamily="34" charset="0"/>
              </a:rPr>
              <a:t>Место Встречи» предлагает Вам отлично провести время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514350" lvl="1" indent="0">
              <a:buNone/>
            </a:pPr>
            <a:r>
              <a:rPr lang="ru-RU" b="1" dirty="0">
                <a:solidFill>
                  <a:srgbClr val="0070C0"/>
                </a:solidFill>
                <a:latin typeface="Trebuchet MS" pitchFamily="34" charset="0"/>
              </a:rPr>
              <a:t>с</a:t>
            </a:r>
            <a:r>
              <a:rPr lang="ru-RU" b="1" dirty="0" smtClean="0">
                <a:solidFill>
                  <a:srgbClr val="0070C0"/>
                </a:solidFill>
                <a:latin typeface="Trebuchet MS" pitchFamily="34" charset="0"/>
              </a:rPr>
              <a:t> семьей,</a:t>
            </a:r>
          </a:p>
          <a:p>
            <a:pPr marL="914400" lvl="2" indent="0">
              <a:buNone/>
            </a:pPr>
            <a:r>
              <a:rPr lang="ru-RU" sz="2800" b="1" dirty="0">
                <a:solidFill>
                  <a:srgbClr val="0070C0"/>
                </a:solidFill>
                <a:latin typeface="Trebuchet MS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rebuchet MS" pitchFamily="34" charset="0"/>
              </a:rPr>
              <a:t>друзьями,</a:t>
            </a:r>
          </a:p>
          <a:p>
            <a:pPr marL="914400" lvl="2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rebuchet MS" pitchFamily="34" charset="0"/>
              </a:rPr>
              <a:t>     коллегами,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rebuchet MS" pitchFamily="34" charset="0"/>
              </a:rPr>
              <a:t>                  </a:t>
            </a:r>
            <a:r>
              <a:rPr lang="ru-RU" sz="2800" b="1" dirty="0">
                <a:solidFill>
                  <a:srgbClr val="0070C0"/>
                </a:solidFill>
                <a:latin typeface="Trebuchet MS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rebuchet MS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rebuchet MS" pitchFamily="34" charset="0"/>
              </a:rPr>
              <a:t>детьми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комфортных беседках, расположенных в  трёх городских парках г. Екатеринбурга</a:t>
            </a:r>
          </a:p>
          <a:p>
            <a:pPr marL="0" indent="0" algn="ctr">
              <a:buNone/>
            </a:pP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  «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VICTORY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парк» на Уралмаше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  «Озеро Чемоданчик» в Академическом р-не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  «Каменный пляж» на озере Шарташ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12" name="Picture 2" descr="\\10.0.14.158\files$\po\Общая\3 Маркетинг\ФОТОБАНК\Парки\пирсы\общ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941" y="678275"/>
            <a:ext cx="2184243" cy="163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0.14.158\files$\po\Общая\3 Маркетинг\ФОТОБАНК\сток с googledrive\фото\Масленица 2018\IMG_55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380" y="1124744"/>
            <a:ext cx="2259639" cy="150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200" y="4725144"/>
            <a:ext cx="534000" cy="71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user\Documents\DAL\КП\Лого\чемода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321831"/>
            <a:ext cx="925684" cy="71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ocuments\DAL\КП\Лого\кп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885" y="5997923"/>
            <a:ext cx="925662" cy="81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\\10.0.14.158\files$\po\Общая\3 Маркетинг\ФОТОБАНК\Парки\Беседки_Victory Парк\аля жизнь\_MG_919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16457"/>
            <a:ext cx="2111871" cy="140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69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900" b="1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Веревочный курс</a:t>
            </a:r>
            <a:endParaRPr lang="ru-RU" sz="3900" b="1" dirty="0" smtClean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Анализ каждого упражнения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даёт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команде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возможность понять, 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как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было выполнено задание, 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кто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занял активную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позицию,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и как это повлияло на результат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.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B050"/>
                </a:solidFill>
                <a:latin typeface="Trebuchet MS" pitchFamily="34" charset="0"/>
              </a:rPr>
              <a:t>Анализируется и то, что </a:t>
            </a:r>
            <a:r>
              <a:rPr lang="ru-RU" sz="2400" dirty="0" smtClean="0">
                <a:solidFill>
                  <a:srgbClr val="00B050"/>
                </a:solidFill>
                <a:latin typeface="Trebuchet MS" pitchFamily="34" charset="0"/>
              </a:rPr>
              <a:t>можно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  <a:latin typeface="Trebuchet MS" pitchFamily="34" charset="0"/>
              </a:rPr>
              <a:t>сделать </a:t>
            </a:r>
            <a:r>
              <a:rPr lang="ru-RU" sz="2400" dirty="0">
                <a:solidFill>
                  <a:srgbClr val="00B050"/>
                </a:solidFill>
                <a:latin typeface="Trebuchet MS" pitchFamily="34" charset="0"/>
              </a:rPr>
              <a:t>иначе и лучше в следующий раз, </a:t>
            </a:r>
            <a:endParaRPr lang="ru-RU" sz="2400" dirty="0" smtClean="0">
              <a:solidFill>
                <a:srgbClr val="00B050"/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  <a:latin typeface="Trebuchet MS" pitchFamily="34" charset="0"/>
              </a:rPr>
              <a:t>как </a:t>
            </a:r>
            <a:r>
              <a:rPr lang="ru-RU" sz="2400" dirty="0">
                <a:solidFill>
                  <a:srgbClr val="00B050"/>
                </a:solidFill>
                <a:latin typeface="Trebuchet MS" pitchFamily="34" charset="0"/>
              </a:rPr>
              <a:t>преодолеть трудности в жизни </a:t>
            </a:r>
            <a:endParaRPr lang="ru-RU" sz="2400" dirty="0" smtClean="0">
              <a:solidFill>
                <a:srgbClr val="00B050"/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B050"/>
                </a:solidFill>
                <a:latin typeface="Trebuchet MS" pitchFamily="34" charset="0"/>
              </a:rPr>
              <a:t>более </a:t>
            </a:r>
            <a:r>
              <a:rPr lang="ru-RU" sz="2400" dirty="0">
                <a:solidFill>
                  <a:srgbClr val="00B050"/>
                </a:solidFill>
                <a:latin typeface="Trebuchet MS" pitchFamily="34" charset="0"/>
              </a:rPr>
              <a:t>эффективным способом</a:t>
            </a:r>
            <a:r>
              <a:rPr lang="ru-RU" sz="2400" dirty="0" smtClean="0">
                <a:solidFill>
                  <a:srgbClr val="00B050"/>
                </a:solidFill>
                <a:latin typeface="Trebuchet MS" pitchFamily="34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19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9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 подробностями обратитесь к нашим менеджерам по тел. 305-02-12</a:t>
            </a:r>
          </a:p>
        </p:txBody>
      </p:sp>
      <p:pic>
        <p:nvPicPr>
          <p:cNvPr id="6146" name="Picture 2" descr="C:\Users\user\Documents\DAL\Поставщики услуг\Фортуна 66\Веревочный курс\WhatsApp Image 2018-12-20 at 11.20.26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627" y="836712"/>
            <a:ext cx="3702130" cy="277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ocuments\DAL\Поставщики услуг\Фортуна 66\Веревочный курс\WhatsApp Image 2018-12-20 at 11.20.26(2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61048"/>
            <a:ext cx="2483322" cy="248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ocuments\DAL\Поставщики услуг\Фортуна 66\Веревочный курс\WhatsApp Image 2018-12-20 at 15.12.3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427" y="4994220"/>
            <a:ext cx="1800200" cy="135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ocuments\DAL\Поставщики услуг\Фортуна 66\Веревочный курс\WhatsApp Image 2018-12-20 at 11.08.5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67659"/>
            <a:ext cx="2207398" cy="124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03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2200" dirty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4600" b="1" dirty="0">
                <a:solidFill>
                  <a:srgbClr val="009900"/>
                </a:solidFill>
                <a:latin typeface="Trebuchet MS" pitchFamily="34" charset="0"/>
              </a:rPr>
              <a:t>Программы </a:t>
            </a:r>
            <a:r>
              <a:rPr lang="ru-RU" sz="4600" b="1" dirty="0" smtClean="0">
                <a:solidFill>
                  <a:srgbClr val="009900"/>
                </a:solidFill>
                <a:latin typeface="Trebuchet MS" pitchFamily="34" charset="0"/>
              </a:rPr>
              <a:t>тимбилдинга </a:t>
            </a:r>
          </a:p>
          <a:p>
            <a:pPr marL="0" indent="0" algn="ctr">
              <a:buNone/>
            </a:pPr>
            <a:r>
              <a:rPr lang="ru-RU" sz="4600" b="1" dirty="0" smtClean="0">
                <a:solidFill>
                  <a:srgbClr val="009900"/>
                </a:solidFill>
                <a:latin typeface="Trebuchet MS" pitchFamily="34" charset="0"/>
              </a:rPr>
              <a:t>(</a:t>
            </a:r>
            <a:r>
              <a:rPr lang="en-US" sz="4600" b="1" dirty="0" smtClean="0">
                <a:solidFill>
                  <a:srgbClr val="009900"/>
                </a:solidFill>
                <a:latin typeface="Trebuchet MS" pitchFamily="34" charset="0"/>
              </a:rPr>
              <a:t>Team Building </a:t>
            </a:r>
            <a:r>
              <a:rPr lang="ru-RU" sz="4600" b="1" dirty="0" smtClean="0">
                <a:solidFill>
                  <a:srgbClr val="009900"/>
                </a:solidFill>
                <a:latin typeface="Trebuchet MS" pitchFamily="34" charset="0"/>
              </a:rPr>
              <a:t>- </a:t>
            </a:r>
            <a:r>
              <a:rPr lang="ru-RU" sz="4600" dirty="0" err="1" smtClean="0">
                <a:solidFill>
                  <a:srgbClr val="009900"/>
                </a:solidFill>
                <a:latin typeface="Trebuchet MS" pitchFamily="34" charset="0"/>
              </a:rPr>
              <a:t>командообразование</a:t>
            </a:r>
            <a:r>
              <a:rPr lang="ru-RU" sz="4600" dirty="0">
                <a:solidFill>
                  <a:srgbClr val="009900"/>
                </a:solidFill>
                <a:latin typeface="Trebuchet MS" pitchFamily="34" charset="0"/>
              </a:rPr>
              <a:t>) </a:t>
            </a:r>
            <a:endParaRPr lang="ru-RU" sz="4600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5100" dirty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  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Отличный выбор для сплочения коллектива!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У нас несколько 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видов программ.</a:t>
            </a:r>
          </a:p>
          <a:p>
            <a:pPr marL="0" indent="0" algn="ctr"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48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56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56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 подробностями обратитесь к нашим менеджерам по тел. 305-02-12</a:t>
            </a:r>
          </a:p>
        </p:txBody>
      </p:sp>
      <p:pic>
        <p:nvPicPr>
          <p:cNvPr id="8194" name="Picture 2" descr="C:\Users\user\Documents\DAL\Поставщики услуг\Фортуна 66\Квест\Фото\T4hliR2TDe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172994" cy="3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ocuments\DAL\Поставщики услуг\Фортуна 66\Квест\Фото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22873"/>
            <a:ext cx="450532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00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2200" dirty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sz="48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en-US" sz="9600" b="1" dirty="0" smtClean="0">
                <a:solidFill>
                  <a:srgbClr val="009900"/>
                </a:solidFill>
                <a:latin typeface="Trebuchet MS" pitchFamily="34" charset="0"/>
              </a:rPr>
              <a:t>Food Building</a:t>
            </a:r>
            <a:r>
              <a:rPr lang="ru-RU" sz="9600" b="1" dirty="0" smtClean="0">
                <a:solidFill>
                  <a:srgbClr val="009900"/>
                </a:solidFill>
                <a:latin typeface="Trebuchet MS" pitchFamily="34" charset="0"/>
              </a:rPr>
              <a:t>*</a:t>
            </a:r>
            <a:r>
              <a:rPr lang="en-US" sz="9600" b="1" dirty="0" smtClean="0">
                <a:solidFill>
                  <a:srgbClr val="009900"/>
                </a:solidFill>
                <a:latin typeface="Trebuchet MS" pitchFamily="34" charset="0"/>
              </a:rPr>
              <a:t> </a:t>
            </a:r>
            <a:endParaRPr lang="ru-RU" sz="9600" b="1" dirty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Участвует от 12 до 180 человек. </a:t>
            </a:r>
          </a:p>
          <a:p>
            <a:pPr marL="0" indent="0">
              <a:buNone/>
            </a:pPr>
            <a:r>
              <a:rPr lang="ru-RU" sz="72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Продолжительность 3 часа.</a:t>
            </a:r>
          </a:p>
          <a:p>
            <a:pPr marL="0" indent="0" algn="r">
              <a:buNone/>
            </a:pPr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Команды ожидает </a:t>
            </a:r>
            <a:r>
              <a:rPr lang="ru-RU" sz="7200" dirty="0" err="1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микс</a:t>
            </a:r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 кулинарного тимбилдинга </a:t>
            </a:r>
          </a:p>
          <a:p>
            <a:pPr marL="0" indent="0" algn="r">
              <a:buNone/>
            </a:pPr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и деловой игры, а так же распределение ролей, приобретение продуктов, составление меню, шуточная битва за деликатесы, готовка, презентация блюд под руководством шеф-повара. </a:t>
            </a:r>
          </a:p>
          <a:p>
            <a:pPr marL="0" indent="0" algn="ctr">
              <a:buNone/>
            </a:pPr>
            <a:r>
              <a:rPr lang="ru-RU" sz="72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И, конечно, дегустация!</a:t>
            </a:r>
            <a:endParaRPr lang="ru-RU" sz="72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rgbClr val="009900"/>
                </a:solidFill>
                <a:latin typeface="Trebuchet MS" pitchFamily="34" charset="0"/>
              </a:rPr>
              <a:t>Задача команд – создать свой ресторан с названием и слоганом, придумать и нарисовать вывеску.</a:t>
            </a:r>
          </a:p>
          <a:p>
            <a:pPr marL="0" indent="0">
              <a:buNone/>
            </a:pPr>
            <a:r>
              <a:rPr lang="ru-RU" sz="7200" dirty="0" smtClean="0">
                <a:solidFill>
                  <a:srgbClr val="009900"/>
                </a:solidFill>
                <a:latin typeface="Trebuchet MS" pitchFamily="34" charset="0"/>
              </a:rPr>
              <a:t>Продумать маркетинговую компанию ресторана. И приготовить лучшее блюдо!</a:t>
            </a:r>
          </a:p>
          <a:p>
            <a:pPr marL="0" indent="0">
              <a:buNone/>
            </a:pPr>
            <a:endParaRPr lang="ru-RU" sz="7200" dirty="0" smtClean="0">
              <a:solidFill>
                <a:schemeClr val="accent5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72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Лучшие рестораны получают дипломы!</a:t>
            </a:r>
          </a:p>
          <a:p>
            <a:pPr marL="0" indent="0" algn="ctr">
              <a:buNone/>
            </a:pPr>
            <a:endParaRPr lang="ru-RU" sz="72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56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*за подробностями обратитесь к нашим менеджерам по тел. 305-02-12</a:t>
            </a:r>
          </a:p>
        </p:txBody>
      </p:sp>
    </p:spTree>
    <p:extLst>
      <p:ext uri="{BB962C8B-B14F-4D97-AF65-F5344CB8AC3E}">
        <p14:creationId xmlns:p14="http://schemas.microsoft.com/office/powerpoint/2010/main" val="8078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ru-RU" sz="6400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6400" dirty="0" smtClean="0">
                <a:solidFill>
                  <a:srgbClr val="009900"/>
                </a:solidFill>
                <a:latin typeface="Trebuchet MS" pitchFamily="34" charset="0"/>
              </a:rPr>
              <a:t>У нас для Вашего отдыха разнообразный </a:t>
            </a:r>
            <a:r>
              <a:rPr lang="ru-RU" sz="6400" dirty="0">
                <a:solidFill>
                  <a:srgbClr val="009900"/>
                </a:solidFill>
                <a:latin typeface="Trebuchet MS" pitchFamily="34" charset="0"/>
              </a:rPr>
              <a:t>выбор программ и сценариев!</a:t>
            </a:r>
          </a:p>
          <a:p>
            <a:pPr marL="0" indent="0" algn="ctr">
              <a:buNone/>
            </a:pPr>
            <a:r>
              <a:rPr lang="ru-RU" sz="6400" dirty="0">
                <a:solidFill>
                  <a:srgbClr val="0070C0"/>
                </a:solidFill>
                <a:latin typeface="Trebuchet MS" pitchFamily="34" charset="0"/>
              </a:rPr>
              <a:t>Индивидуальный подбор программ для активного отдыха</a:t>
            </a:r>
            <a:r>
              <a:rPr lang="ru-RU" sz="6400" dirty="0" smtClean="0">
                <a:solidFill>
                  <a:srgbClr val="0070C0"/>
                </a:solidFill>
                <a:latin typeface="Trebuchet MS" pitchFamily="34" charset="0"/>
              </a:rPr>
              <a:t>!</a:t>
            </a:r>
          </a:p>
          <a:p>
            <a:pPr marL="0" indent="0" algn="ctr">
              <a:buNone/>
            </a:pPr>
            <a:r>
              <a:rPr lang="ru-RU" sz="6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Включая программу с питанием на целый день</a:t>
            </a:r>
          </a:p>
          <a:p>
            <a:pPr marL="0" indent="0" algn="ctr">
              <a:buNone/>
            </a:pPr>
            <a:endParaRPr lang="ru-RU" sz="6400" dirty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6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 подробностями обратитесь к нашим менеджерам по тел. 305-02-12</a:t>
            </a:r>
          </a:p>
        </p:txBody>
      </p:sp>
      <p:pic>
        <p:nvPicPr>
          <p:cNvPr id="7170" name="Picture 2" descr="C:\Users\user\Documents\DAL\Поставщики услуг\Фортуна 66\Веревочный курс\WhatsApp Image 2018-12-20 at 11.08.52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3816424" cy="214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ocuments\DAL\Поставщики услуг\Фортуна 66\WhatsApp Image 2018-11-22 at 22.12.3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28699"/>
            <a:ext cx="3273798" cy="217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40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Завершите праздник незабываемым фейерверком!</a:t>
            </a:r>
          </a:p>
          <a:p>
            <a:pPr marL="0" indent="0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Закажите настоящий фейерверк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под руководством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профессионального пиротехника.</a:t>
            </a:r>
          </a:p>
          <a:p>
            <a:pPr marL="0" indent="0">
              <a:buNone/>
            </a:pPr>
            <a:endParaRPr lang="ru-RU" sz="24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за подробностями обратитесь к нашим менеджерам по тел. 305-02-12</a:t>
            </a:r>
          </a:p>
        </p:txBody>
      </p:sp>
      <p:pic>
        <p:nvPicPr>
          <p:cNvPr id="2050" name="Picture 2" descr="C:\Users\user\Documents\DAL\Поставщики услуг\Фортуна 66\Фейерверки\WhatsApp Image 2018-11-29 at 19.22.4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4392488" cy="292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cuments\DAL\Поставщики услуг\Фортуна 66\Фейерверки\WhatsApp Image 2018-11-29 at 19.22.43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00808"/>
            <a:ext cx="3170088" cy="237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cuments\DAL\Поставщики услуг\Фортуна 66\Фейерверки\WhatsApp Image 2018-11-29 at 19.22.4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94896"/>
            <a:ext cx="3170088" cy="211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80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9900"/>
                </a:solidFill>
                <a:latin typeface="Trebuchet MS" pitchFamily="34" charset="0"/>
              </a:rPr>
              <a:t>Приятный бонус для наших гостей!</a:t>
            </a:r>
          </a:p>
          <a:p>
            <a:pPr marL="0" indent="0" algn="ctr">
              <a:buNone/>
            </a:pPr>
            <a:endParaRPr lang="ru-RU" sz="30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В подарок! Карта постоянного клиента 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с накопительной системой скидок (до 20%) </a:t>
            </a:r>
          </a:p>
          <a:p>
            <a:pPr marL="0" indent="0" algn="ctr">
              <a:buNone/>
            </a:pP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Акция «НОЧЬ БЕСЕДОК»! С 23:00 до 10:00 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всего за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2 500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р.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л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юбая беседка*</a:t>
            </a:r>
          </a:p>
          <a:p>
            <a:pPr marL="0" indent="0" algn="ctr">
              <a:buNone/>
            </a:pP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Новый ГОД в беседке! С 18:00 31 декабря до 12:00 1 января за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4 000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рублей.</a:t>
            </a:r>
          </a:p>
          <a:p>
            <a:pPr marL="0" indent="0" algn="ctr">
              <a:buNone/>
            </a:pPr>
            <a:endParaRPr lang="ru-RU" sz="2400" dirty="0">
              <a:solidFill>
                <a:schemeClr val="accent5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Если день РОЖДЕНИЯ выпал на будни? Не беда! С понедельника по четверг скидка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20%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на любую беседку.</a:t>
            </a:r>
          </a:p>
          <a:p>
            <a:pPr marL="0" indent="0" algn="ctr">
              <a:buNone/>
            </a:pPr>
            <a:endParaRPr lang="ru-RU" sz="2400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50%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 скидка на БАНИ и САУНЫ по понедельникам!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*кроме беседки №7 на «оз. Чемоданчик»</a:t>
            </a:r>
          </a:p>
        </p:txBody>
      </p:sp>
    </p:spTree>
    <p:extLst>
      <p:ext uri="{BB962C8B-B14F-4D97-AF65-F5344CB8AC3E}">
        <p14:creationId xmlns:p14="http://schemas.microsoft.com/office/powerpoint/2010/main" val="354982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mark_spec6\Desktop\jpg\книжка\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4" y="0"/>
            <a:ext cx="91569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1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Ммм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изменить нельзя</a:t>
            </a:r>
            <a:r>
              <a:rPr lang="ru-RU" dirty="0" smtClean="0">
                <a:solidFill>
                  <a:srgbClr val="009900"/>
                </a:solidFill>
              </a:rPr>
              <a:t/>
            </a:r>
            <a:br>
              <a:rPr lang="ru-RU" dirty="0" smtClean="0">
                <a:solidFill>
                  <a:srgbClr val="009900"/>
                </a:solidFill>
              </a:rPr>
            </a:br>
            <a:r>
              <a:rPr lang="ru-RU" dirty="0" smtClean="0">
                <a:solidFill>
                  <a:srgbClr val="009900"/>
                </a:solidFill>
              </a:rPr>
              <a:t/>
            </a:r>
            <a:br>
              <a:rPr lang="ru-RU" dirty="0" smtClean="0">
                <a:solidFill>
                  <a:srgbClr val="009900"/>
                </a:solidFill>
              </a:rPr>
            </a:br>
            <a:r>
              <a:rPr lang="ru-RU" dirty="0" smtClean="0">
                <a:solidFill>
                  <a:srgbClr val="009900"/>
                </a:solidFill>
              </a:rPr>
              <a:t/>
            </a:r>
            <a:br>
              <a:rPr lang="ru-RU" dirty="0" smtClean="0">
                <a:solidFill>
                  <a:srgbClr val="009900"/>
                </a:solidFill>
              </a:rPr>
            </a:br>
            <a:r>
              <a:rPr lang="ru-RU" sz="5300" b="1" dirty="0" smtClean="0">
                <a:solidFill>
                  <a:srgbClr val="009900"/>
                </a:solidFill>
              </a:rPr>
              <a:t>305-02-12</a:t>
            </a:r>
            <a:endParaRPr lang="ru-RU" sz="5300" b="1" dirty="0">
              <a:solidFill>
                <a:srgbClr val="0099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1312466"/>
          </a:xfrm>
          <a:solidFill>
            <a:schemeClr val="accent1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015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В наших парках: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Беседки для отдыха в любое время года,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к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ак открытые, так и отапливаемые;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009900"/>
                </a:solidFill>
                <a:latin typeface="Trebuchet MS" pitchFamily="34" charset="0"/>
              </a:rPr>
              <a:t>Беседки на берегу озера;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Банкетный зал, вместимостью до 80 человек;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Мангальная зона у каждой беседки;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Беседки с огороженной территорией;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3074" name="Picture 2" descr="\\10.0.14.158\files$\po\Общая\3 Маркетинг\ФОТОБАНК\Парки\Беседки_Victory Парк\озеро\302 оз\_MG_95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5" y="3622842"/>
            <a:ext cx="4389713" cy="292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10.0.14.158\files$\po\Общая\3 Маркетинг\ФОТОБАНК\Фото отчёты\dom_ohotnika\P10709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22842"/>
            <a:ext cx="3855210" cy="289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17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k_spec6\Desktop\jpg\книжка\БЕЗНОМЕР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85" y="0"/>
            <a:ext cx="91569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099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k_spec6\Desktop\jpg\книжка\3-вп-озер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902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k_spec6\Desktop\jpg\книжка\БЕЗНОМЕР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07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k_spec6\Desktop\jpg\книжка\БЕЗНОМЕР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" y="100794"/>
            <a:ext cx="9138596" cy="66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134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9900"/>
                </a:solidFill>
                <a:latin typeface="Trebuchet MS" pitchFamily="34" charset="0"/>
              </a:rPr>
              <a:t>Также Вы можете попариться в настоящих русских БАНЯХ, или погреться в САУНЕ.</a:t>
            </a:r>
            <a:endParaRPr lang="ru-RU" sz="2800" b="1" dirty="0">
              <a:solidFill>
                <a:srgbClr val="009900"/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Только на березовых дровах!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Комплекс «Республиканские бани» находится на территории «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VICTORY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парка».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869" y="5406899"/>
            <a:ext cx="2036243" cy="1419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38" y="1640210"/>
            <a:ext cx="1428750" cy="1428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202" y="1628800"/>
            <a:ext cx="1428750" cy="1428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40210"/>
            <a:ext cx="1428750" cy="1428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640210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mark_spec6\Desktop\jpg\книжка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" y="-7020"/>
            <a:ext cx="9166931" cy="686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47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10300</TotalTime>
  <Words>790</Words>
  <Application>Microsoft Office PowerPoint</Application>
  <PresentationFormat>Экран (4:3)</PresentationFormat>
  <Paragraphs>280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Ммм          изменить нельзя   305-02-12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Чакин Иван Олегович</dc:creator>
  <cp:lastModifiedBy>HP</cp:lastModifiedBy>
  <cp:revision>85</cp:revision>
  <dcterms:created xsi:type="dcterms:W3CDTF">2018-09-19T13:43:58Z</dcterms:created>
  <dcterms:modified xsi:type="dcterms:W3CDTF">2018-12-21T14:49:00Z</dcterms:modified>
</cp:coreProperties>
</file>