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61" r:id="rId2"/>
    <p:sldId id="262" r:id="rId3"/>
    <p:sldId id="283" r:id="rId4"/>
    <p:sldId id="284" r:id="rId5"/>
    <p:sldId id="281" r:id="rId6"/>
    <p:sldId id="265" r:id="rId7"/>
    <p:sldId id="266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87" r:id="rId17"/>
    <p:sldId id="276" r:id="rId18"/>
    <p:sldId id="277" r:id="rId19"/>
    <p:sldId id="288" r:id="rId20"/>
    <p:sldId id="286" r:id="rId21"/>
  </p:sldIdLst>
  <p:sldSz cx="9144000" cy="6858000" type="screen4x3"/>
  <p:notesSz cx="6858000" cy="9144000"/>
  <p:custDataLst>
    <p:tags r:id="rId23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829D09-0C2D-4B79-892A-3F869490851E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250D08-78E9-4758-A3A6-7714F630958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250D08-78E9-4758-A3A6-7714F6309582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250D08-78E9-4758-A3A6-7714F6309582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EE3A-CF6B-4BD2-A232-2F7290A69755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6A69C-1605-4321-8E1B-256D45888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EE3A-CF6B-4BD2-A232-2F7290A69755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6A69C-1605-4321-8E1B-256D45888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EE3A-CF6B-4BD2-A232-2F7290A69755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6A69C-1605-4321-8E1B-256D45888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EE3A-CF6B-4BD2-A232-2F7290A69755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6A69C-1605-4321-8E1B-256D45888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EE3A-CF6B-4BD2-A232-2F7290A69755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6A69C-1605-4321-8E1B-256D45888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EE3A-CF6B-4BD2-A232-2F7290A69755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6A69C-1605-4321-8E1B-256D45888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EE3A-CF6B-4BD2-A232-2F7290A69755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6A69C-1605-4321-8E1B-256D45888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EE3A-CF6B-4BD2-A232-2F7290A69755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6A69C-1605-4321-8E1B-256D45888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EE3A-CF6B-4BD2-A232-2F7290A69755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6A69C-1605-4321-8E1B-256D45888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EE3A-CF6B-4BD2-A232-2F7290A69755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6A69C-1605-4321-8E1B-256D45888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EE3A-CF6B-4BD2-A232-2F7290A69755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6A69C-1605-4321-8E1B-256D45888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84EE3A-CF6B-4BD2-A232-2F7290A69755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D6A69C-1605-4321-8E1B-256D45888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27584" y="2852936"/>
            <a:ext cx="77048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Муниципальное автономное дошкольное образовательное учреждение детский сад № 154 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79712" y="4149080"/>
            <a:ext cx="5400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г. Екатеринбург, ул. Победы 70а</a:t>
            </a:r>
            <a:endParaRPr lang="ru-RU" sz="20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3" descr="C:\Users\1\Downloads\20190820_140723.jpg"/>
          <p:cNvPicPr>
            <a:picLocks noChangeAspect="1" noChangeArrowheads="1"/>
          </p:cNvPicPr>
          <p:nvPr/>
        </p:nvPicPr>
        <p:blipFill>
          <a:blip r:embed="rId3" cstate="print"/>
          <a:srcRect l="6871" t="17645" r="11434" b="2273"/>
          <a:stretch>
            <a:fillRect/>
          </a:stretch>
        </p:blipFill>
        <p:spPr bwMode="auto">
          <a:xfrm>
            <a:off x="2555776" y="332656"/>
            <a:ext cx="3744416" cy="20646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6995120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Модуль: школа мяча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Чебоксары 23ЛП_en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24328" y="476672"/>
            <a:ext cx="1805186" cy="180518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442259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80112" y="4552164"/>
            <a:ext cx="3563888" cy="23058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112605-20088-thickbox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4941168"/>
            <a:ext cx="1777380" cy="17773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1691680" y="1124744"/>
            <a:ext cx="58326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Упражнения с мячом развивают крупные и мелкие мышцы, увеличивают подвижность в суставах пальцев и кистях, усиливают кровообращение. Они укрепляют мышцы, удерживающие позвоночник, и способствуют выработке хорошей осанки.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15616" y="3717032"/>
            <a:ext cx="453650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Способствуют развитию глазомера, координации, ловкости, ритмичности, согласованности движений, совершенствованию пространственной ориентировки. </a:t>
            </a:r>
            <a:endParaRPr lang="ru-RU" sz="2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699512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Модуль: «Буду сильным, буду ловким» 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images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00192" y="1052736"/>
            <a:ext cx="2466975" cy="18478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 descr="5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4439545"/>
            <a:ext cx="2952328" cy="22536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Рисунок 11" descr="i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1988840"/>
            <a:ext cx="1624955" cy="16249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Рисунок 12" descr="image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28184" y="4130751"/>
            <a:ext cx="2108051" cy="25488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4" name="TextBox 13"/>
          <p:cNvSpPr txBox="1"/>
          <p:nvPr/>
        </p:nvSpPr>
        <p:spPr>
          <a:xfrm>
            <a:off x="2195736" y="1412776"/>
            <a:ext cx="410445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Использование нестандартного оборудования помогает улучшить качество обучения детей основным видам движений. Повысить интерес детей к двигательной активности, вызвать желание заниматься, двигаться, быть активными. 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0"/>
            <a:ext cx="7812360" cy="1858218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Кружок конструирования, моделирования и развития логического мышления </a:t>
            </a:r>
            <a:b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«Юный </a:t>
            </a:r>
            <a:r>
              <a:rPr lang="ru-RU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Роботехник</a:t>
            </a:r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endParaRPr lang="ru-RU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43608" y="1988840"/>
            <a:ext cx="38884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ru-RU" sz="2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48064" y="3573016"/>
            <a:ext cx="37444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99592" y="1628800"/>
            <a:ext cx="7632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Педагог: Сумарокова Елена Владимировна</a:t>
            </a:r>
            <a:endParaRPr lang="ru-RU" sz="2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https://static.pleer.ru/review_photo/639/630/3c311f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348880"/>
            <a:ext cx="2222121" cy="1800200"/>
          </a:xfrm>
          <a:prstGeom prst="rect">
            <a:avLst/>
          </a:prstGeom>
          <a:noFill/>
        </p:spPr>
      </p:pic>
      <p:pic>
        <p:nvPicPr>
          <p:cNvPr id="11268" name="Picture 4" descr="https://kibet-shop.ru/upload/iblock/460/KHE_45300_dop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365104"/>
            <a:ext cx="2851676" cy="2016224"/>
          </a:xfrm>
          <a:prstGeom prst="rect">
            <a:avLst/>
          </a:prstGeom>
          <a:noFill/>
        </p:spPr>
      </p:pic>
      <p:pic>
        <p:nvPicPr>
          <p:cNvPr id="11270" name="Picture 6" descr="https://images.yaoota.com/WQ7SG8fNb3juWwICrkAjuu_vINw=/trim/yaootaweb-production-sa/media/crawledproductimages/9f5e1d294fa5f4795be81a2dd1ef848cd09ba3d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1988840"/>
            <a:ext cx="3067869" cy="2546372"/>
          </a:xfrm>
          <a:prstGeom prst="rect">
            <a:avLst/>
          </a:prstGeom>
          <a:noFill/>
        </p:spPr>
      </p:pic>
      <p:pic>
        <p:nvPicPr>
          <p:cNvPr id="11274" name="Picture 10" descr="https://mightyutan.com.my/46246/lego-education-9580-wedo-construction-set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6" y="4581128"/>
            <a:ext cx="2555776" cy="211570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6840760" cy="1228998"/>
          </a:xfrm>
        </p:spPr>
        <p:txBody>
          <a:bodyPr>
            <a:normAutofit/>
          </a:bodyPr>
          <a:lstStyle/>
          <a:p>
            <a:r>
              <a:rPr lang="ru-RU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Лего-конструирование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6c439a078e528c7b328e2ff0039a5ea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00192" y="1196752"/>
            <a:ext cx="2476500" cy="2476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780928"/>
            <a:ext cx="2476500" cy="2476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lego-922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56176" y="4024034"/>
            <a:ext cx="2833966" cy="28339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971600" y="1196752"/>
            <a:ext cx="65527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ЛЕГО - технология объединяет элементы игры с экспериментированием, а, следовательно, активизирует мыслительно-речевую деятельность дошкольников,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развивает творческие способности...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35696" y="3356992"/>
            <a:ext cx="496855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Стимулирует познавательную деятельность дошкольников, способствует воспитанию социально активной личности с высокой степенью свободы мышления. Развивает самостоятельность, способность решать любые задачи творчески.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mages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7156" y="1196752"/>
            <a:ext cx="2716844" cy="13799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274638"/>
            <a:ext cx="6876256" cy="1143000"/>
          </a:xfrm>
        </p:spPr>
        <p:txBody>
          <a:bodyPr/>
          <a:lstStyle/>
          <a:p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ТИКО-конструирование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imag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72200" y="2564904"/>
            <a:ext cx="2628900" cy="17430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9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7150" y="260648"/>
            <a:ext cx="2622641" cy="24477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-p6h2irbEa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96136" y="4347102"/>
            <a:ext cx="3347864" cy="25108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TextBox 7"/>
          <p:cNvSpPr txBox="1"/>
          <p:nvPr/>
        </p:nvSpPr>
        <p:spPr>
          <a:xfrm>
            <a:off x="2555776" y="1340768"/>
            <a:ext cx="388843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Освоение  универсальных логических действий и развитие навыков моделирования, необходимых для будущего успешного обучения ребенка в школе.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4005064"/>
            <a:ext cx="579613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Формирование, развитие, корректировка пространственных и зрительных представлений, а также освоении в игровой форме математических понятий и формирование универсальных логических действий.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Логика 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9592" y="1196752"/>
            <a:ext cx="5616624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Овладение детьми дошкольного возраста  на элементарном уровне приемами логического мышления «умение действовать в уме».   </a:t>
            </a:r>
          </a:p>
          <a:p>
            <a:endParaRPr lang="ru-RU" dirty="0"/>
          </a:p>
        </p:txBody>
      </p:sp>
      <p:pic>
        <p:nvPicPr>
          <p:cNvPr id="5" name="Рисунок 4" descr="40ea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3861048"/>
            <a:ext cx="2518792" cy="2791970"/>
          </a:xfrm>
          <a:prstGeom prst="rect">
            <a:avLst/>
          </a:prstGeom>
        </p:spPr>
      </p:pic>
      <p:pic>
        <p:nvPicPr>
          <p:cNvPr id="6" name="Рисунок 5" descr="63866654_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1400" y="4869160"/>
            <a:ext cx="2562600" cy="1811051"/>
          </a:xfrm>
          <a:prstGeom prst="rect">
            <a:avLst/>
          </a:prstGeom>
        </p:spPr>
      </p:pic>
      <p:pic>
        <p:nvPicPr>
          <p:cNvPr id="7" name="Рисунок 6" descr="Logicheskie_svyazi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76256" y="476672"/>
            <a:ext cx="1928548" cy="25006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2987824" y="3140968"/>
            <a:ext cx="374441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Игровые и занимательные задания на развитие пространственных представлений, развитие умений математического конструирования,  на расширение знаний о  величине, форме, размере предметов. </a:t>
            </a:r>
            <a:endParaRPr lang="ru-RU" sz="24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ятно 2 6"/>
          <p:cNvSpPr/>
          <p:nvPr/>
        </p:nvSpPr>
        <p:spPr>
          <a:xfrm rot="19964883">
            <a:off x="5367072" y="83637"/>
            <a:ext cx="3767569" cy="3162333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 smtClean="0"/>
          </a:p>
          <a:p>
            <a:pPr algn="ctr"/>
            <a:endParaRPr lang="ru-RU" sz="1400" dirty="0" smtClean="0"/>
          </a:p>
          <a:p>
            <a:pPr algn="ctr"/>
            <a:r>
              <a:rPr lang="ru-RU" sz="1400" dirty="0" smtClean="0">
                <a:solidFill>
                  <a:srgbClr val="FFFF00"/>
                </a:solidFill>
              </a:rPr>
              <a:t>Турниры</a:t>
            </a:r>
          </a:p>
          <a:p>
            <a:pPr algn="ctr"/>
            <a:r>
              <a:rPr lang="ru-RU" sz="1400" dirty="0" smtClean="0">
                <a:solidFill>
                  <a:srgbClr val="FFFF00"/>
                </a:solidFill>
              </a:rPr>
              <a:t>Соревнования</a:t>
            </a:r>
          </a:p>
          <a:p>
            <a:pPr algn="ctr"/>
            <a:r>
              <a:rPr lang="ru-RU" sz="1400" dirty="0" smtClean="0">
                <a:solidFill>
                  <a:srgbClr val="FFFF00"/>
                </a:solidFill>
              </a:rPr>
              <a:t>Проекты</a:t>
            </a:r>
          </a:p>
          <a:p>
            <a:pPr algn="ctr"/>
            <a:r>
              <a:rPr lang="ru-RU" sz="1400" dirty="0" smtClean="0">
                <a:solidFill>
                  <a:srgbClr val="FFFF00"/>
                </a:solidFill>
              </a:rPr>
              <a:t>Игровые и логические игры в рабочих тетрадях </a:t>
            </a:r>
            <a:r>
              <a:rPr lang="ru-RU" sz="1400" dirty="0" err="1" smtClean="0">
                <a:solidFill>
                  <a:srgbClr val="FFFF00"/>
                </a:solidFill>
              </a:rPr>
              <a:t>Lego</a:t>
            </a:r>
            <a:r>
              <a:rPr lang="ru-RU" sz="1400" dirty="0" smtClean="0">
                <a:solidFill>
                  <a:srgbClr val="FFFF00"/>
                </a:solidFill>
              </a:rPr>
              <a:t> </a:t>
            </a:r>
            <a:r>
              <a:rPr lang="ru-RU" sz="1400" dirty="0" err="1" smtClean="0">
                <a:solidFill>
                  <a:srgbClr val="FFFF00"/>
                </a:solidFill>
              </a:rPr>
              <a:t>WeDO</a:t>
            </a:r>
            <a:r>
              <a:rPr lang="ru-RU" sz="1400" dirty="0" smtClean="0">
                <a:solidFill>
                  <a:srgbClr val="FFFF00"/>
                </a:solidFill>
              </a:rPr>
              <a:t> </a:t>
            </a:r>
          </a:p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Робототехника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1\Downloads\IMG_928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365104"/>
            <a:ext cx="2880321" cy="2160240"/>
          </a:xfrm>
          <a:prstGeom prst="rect">
            <a:avLst/>
          </a:prstGeom>
          <a:noFill/>
        </p:spPr>
      </p:pic>
      <p:pic>
        <p:nvPicPr>
          <p:cNvPr id="1027" name="Picture 3" descr="C:\Users\1\Downloads\IMG_928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2996952"/>
            <a:ext cx="2496277" cy="187220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67544" y="620688"/>
            <a:ext cx="38884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Три Уровня Обучения: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1. "Старт"-для детей 4-5 лет (проекты ТИКО -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Лего-конструирования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Lego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WeDO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1.0)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2. "Умею"- для детей 5-6 лет (проекты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Lego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WeDO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2.0)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3. «Умею и Хочу"- для детей 6-7 лет (сборка роботов и программирование: проекты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Lego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WeDO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2.0)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Волна 7"/>
          <p:cNvSpPr/>
          <p:nvPr/>
        </p:nvSpPr>
        <p:spPr>
          <a:xfrm>
            <a:off x="4355976" y="5589240"/>
            <a:ext cx="4536504" cy="1152128"/>
          </a:xfrm>
          <a:prstGeom prst="wav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Добро пожаловать на пробное занятие!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Волна 8"/>
          <p:cNvSpPr/>
          <p:nvPr/>
        </p:nvSpPr>
        <p:spPr>
          <a:xfrm>
            <a:off x="5292080" y="3501008"/>
            <a:ext cx="3240360" cy="1800200"/>
          </a:xfrm>
          <a:prstGeom prst="wav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Открывать гения нужно в детском саду, когда ум ребенка гибок и способен к трансформации задатков и способностей!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Художественная студия «Фантазер»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i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43808" y="1484784"/>
            <a:ext cx="3067050" cy="2047875"/>
          </a:xfrm>
          <a:prstGeom prst="rect">
            <a:avLst/>
          </a:prstGeom>
        </p:spPr>
      </p:pic>
      <p:sp>
        <p:nvSpPr>
          <p:cNvPr id="5" name="Овал 4"/>
          <p:cNvSpPr/>
          <p:nvPr/>
        </p:nvSpPr>
        <p:spPr>
          <a:xfrm>
            <a:off x="323528" y="2492896"/>
            <a:ext cx="2880320" cy="2232248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развитие способности к эстетическому воспитанию и переживанию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5796136" y="3068960"/>
            <a:ext cx="3096344" cy="2808312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творческое развитие личности на основе приоритета интересов, потребностей формирования общей культуры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2483768" y="3140968"/>
            <a:ext cx="3312368" cy="2376264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стимулирование творческой активности ребенка, развитие способности к самостоятельному творчеству и самообразованию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835696" y="1052736"/>
            <a:ext cx="5976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Педагог: Бондаренко Светлана Рашидовна</a:t>
            </a:r>
            <a:endParaRPr lang="ru-RU" sz="2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https://st03.kakprosto.ru/images/article/2015/11/23/208913_5652d12706d3f5652d12706d75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5085184"/>
            <a:ext cx="1800200" cy="1350150"/>
          </a:xfrm>
          <a:prstGeom prst="rect">
            <a:avLst/>
          </a:prstGeom>
          <a:noFill/>
        </p:spPr>
      </p:pic>
      <p:pic>
        <p:nvPicPr>
          <p:cNvPr id="6148" name="Picture 4" descr="https://centrtruda.com/wp-content/uploads/2018/08/IMG_8206-e153013732527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1484784"/>
            <a:ext cx="2339752" cy="1559835"/>
          </a:xfrm>
          <a:prstGeom prst="rect">
            <a:avLst/>
          </a:prstGeom>
          <a:noFill/>
        </p:spPr>
      </p:pic>
      <p:pic>
        <p:nvPicPr>
          <p:cNvPr id="6150" name="Picture 6" descr="http://1.bp.blogspot.com/-nNGg0iRXrm8/UjlIpgkXkBI/AAAAAAAAC8E/INdlYAc31xI/s1600/IMG_2010.JPG"/>
          <p:cNvPicPr>
            <a:picLocks noChangeAspect="1" noChangeArrowheads="1"/>
          </p:cNvPicPr>
          <p:nvPr/>
        </p:nvPicPr>
        <p:blipFill>
          <a:blip r:embed="rId5" cstate="print"/>
          <a:srcRect l="2657" t="7084" r="7022" b="7907"/>
          <a:stretch>
            <a:fillRect/>
          </a:stretch>
        </p:blipFill>
        <p:spPr bwMode="auto">
          <a:xfrm>
            <a:off x="323528" y="1340768"/>
            <a:ext cx="1632181" cy="11521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voronezh.niceprice62.ru/uploads/data/shop/4032/19_2867584_0.jpg"/>
          <p:cNvPicPr>
            <a:picLocks noChangeAspect="1" noChangeArrowheads="1"/>
          </p:cNvPicPr>
          <p:nvPr/>
        </p:nvPicPr>
        <p:blipFill>
          <a:blip r:embed="rId3" cstate="print"/>
          <a:srcRect t="10000" r="4017" b="15000"/>
          <a:stretch>
            <a:fillRect/>
          </a:stretch>
        </p:blipFill>
        <p:spPr bwMode="auto">
          <a:xfrm>
            <a:off x="5220072" y="1340768"/>
            <a:ext cx="2592288" cy="28803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352928" cy="936104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Студия интеллектуального развития</a:t>
            </a:r>
            <a:b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«Весёлый английский» (5 -7 лет)</a:t>
            </a: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Волна 4"/>
          <p:cNvSpPr/>
          <p:nvPr/>
        </p:nvSpPr>
        <p:spPr>
          <a:xfrm>
            <a:off x="179512" y="980728"/>
            <a:ext cx="4320480" cy="2376264"/>
          </a:xfrm>
          <a:prstGeom prst="wav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dirty="0" smtClean="0">
                <a:latin typeface="Comic Sans MS" pitchFamily="66" charset="0"/>
              </a:rPr>
              <a:t>Игровая и учебно-познавательная деятельность через погружение   в иноязычную культуру развиваем память, логическое мышление, воображение, интеллектуальные и творческие способности дошкольников.</a:t>
            </a:r>
          </a:p>
        </p:txBody>
      </p:sp>
      <p:sp>
        <p:nvSpPr>
          <p:cNvPr id="8" name="Волна 7"/>
          <p:cNvSpPr/>
          <p:nvPr/>
        </p:nvSpPr>
        <p:spPr>
          <a:xfrm>
            <a:off x="827584" y="3284984"/>
            <a:ext cx="5616624" cy="3312368"/>
          </a:xfrm>
          <a:prstGeom prst="wav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Формы работы на занятиях:</a:t>
            </a:r>
          </a:p>
          <a:p>
            <a:pPr algn="ctr">
              <a:buFontTx/>
              <a:buChar char="-"/>
            </a:pPr>
            <a:r>
              <a:rPr lang="ru-RU" sz="14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Подвижные игры</a:t>
            </a:r>
          </a:p>
          <a:p>
            <a:pPr algn="ctr">
              <a:buFontTx/>
              <a:buChar char="-"/>
            </a:pPr>
            <a:r>
              <a:rPr lang="ru-RU" sz="14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Режиссёрские игры</a:t>
            </a:r>
          </a:p>
          <a:p>
            <a:pPr algn="ctr">
              <a:buFontTx/>
              <a:buChar char="-"/>
            </a:pPr>
            <a:r>
              <a:rPr lang="ru-RU" sz="14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Дидактические игры</a:t>
            </a:r>
          </a:p>
          <a:p>
            <a:pPr algn="ctr">
              <a:buFontTx/>
              <a:buChar char="-"/>
            </a:pPr>
            <a:r>
              <a:rPr lang="ru-RU" sz="14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Игры-загадки и поручения</a:t>
            </a:r>
          </a:p>
          <a:p>
            <a:pPr algn="ctr">
              <a:buFontTx/>
              <a:buChar char="-"/>
            </a:pPr>
            <a:r>
              <a:rPr lang="ru-RU" sz="14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Игры-беседы</a:t>
            </a:r>
          </a:p>
          <a:p>
            <a:pPr algn="ctr">
              <a:buFontTx/>
              <a:buChar char="-"/>
            </a:pPr>
            <a:r>
              <a:rPr lang="ru-RU" sz="14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Музыкальные игры</a:t>
            </a:r>
          </a:p>
          <a:p>
            <a:pPr algn="ctr">
              <a:buFontTx/>
              <a:buChar char="-"/>
            </a:pPr>
            <a:r>
              <a:rPr lang="ru-RU" sz="14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Пальчиковые игры</a:t>
            </a:r>
          </a:p>
          <a:p>
            <a:pPr algn="ctr">
              <a:buFontTx/>
              <a:buChar char="-"/>
            </a:pPr>
            <a:r>
              <a:rPr lang="ru-RU" sz="14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Творческие поделки и т.д.</a:t>
            </a:r>
            <a:endParaRPr lang="ru-RU" sz="1400" b="1" i="1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Круглая лента лицом вниз 7"/>
          <p:cNvSpPr/>
          <p:nvPr/>
        </p:nvSpPr>
        <p:spPr>
          <a:xfrm>
            <a:off x="4499992" y="1124744"/>
            <a:ext cx="4384504" cy="2808312"/>
          </a:xfrm>
          <a:prstGeom prst="ellipseRibbo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ятно 1 5"/>
          <p:cNvSpPr/>
          <p:nvPr/>
        </p:nvSpPr>
        <p:spPr>
          <a:xfrm>
            <a:off x="179512" y="1484784"/>
            <a:ext cx="5436096" cy="5184576"/>
          </a:xfrm>
          <a:prstGeom prst="irregularSeal1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Хореографическая  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студия 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«Мир танца»</a:t>
            </a:r>
            <a:endParaRPr lang="ru-RU" dirty="0"/>
          </a:p>
        </p:txBody>
      </p:sp>
      <p:pic>
        <p:nvPicPr>
          <p:cNvPr id="4" name="Содержимое 3" descr="i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012160" y="4509120"/>
            <a:ext cx="2333625" cy="2047875"/>
          </a:xfrm>
        </p:spPr>
      </p:pic>
      <p:sp>
        <p:nvSpPr>
          <p:cNvPr id="5" name="Прямоугольник 4"/>
          <p:cNvSpPr/>
          <p:nvPr/>
        </p:nvSpPr>
        <p:spPr>
          <a:xfrm>
            <a:off x="827584" y="3068960"/>
            <a:ext cx="3888432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i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ru-RU" sz="1400" b="1" i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зучение </a:t>
            </a:r>
            <a:r>
              <a:rPr lang="ru-RU" sz="1400" b="1" i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основ танцевальной культуры, умение красиво и пластично двигаться под различные танцевальные ритмы и темпы музыки</a:t>
            </a:r>
            <a:r>
              <a:rPr lang="ru-RU" sz="1400" b="1" i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, физическое развитие </a:t>
            </a:r>
            <a:r>
              <a:rPr lang="ru-RU" sz="1400" b="1" i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и повышению уровня общего образования и культуры детей.</a:t>
            </a:r>
            <a:endParaRPr lang="ru-RU" sz="1400" b="1" i="1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92080" y="1844824"/>
            <a:ext cx="273630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</a:rPr>
              <a:t>ФОРМЫ ПОДВЕДЕНИЯ </a:t>
            </a:r>
            <a:r>
              <a:rPr lang="ru-RU" sz="1400" b="1" dirty="0" smtClean="0">
                <a:solidFill>
                  <a:srgbClr val="C00000"/>
                </a:solidFill>
              </a:rPr>
              <a:t>ИТОГОВ:</a:t>
            </a:r>
            <a:endParaRPr lang="ru-RU" sz="14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C00000"/>
                </a:solidFill>
              </a:rPr>
              <a:t>- участие в тематических праздниках;</a:t>
            </a:r>
          </a:p>
          <a:p>
            <a:pPr algn="ctr"/>
            <a:r>
              <a:rPr lang="ru-RU" sz="1400" b="1" dirty="0" smtClean="0">
                <a:solidFill>
                  <a:srgbClr val="C00000"/>
                </a:solidFill>
              </a:rPr>
              <a:t>- контрольные занятия</a:t>
            </a:r>
            <a:r>
              <a:rPr lang="ru-RU" sz="1400" b="1" dirty="0" smtClean="0">
                <a:solidFill>
                  <a:srgbClr val="C00000"/>
                </a:solidFill>
              </a:rPr>
              <a:t>;</a:t>
            </a:r>
            <a:endParaRPr lang="ru-RU" sz="14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C00000"/>
                </a:solidFill>
              </a:rPr>
              <a:t>- открытые занятия для родителей;</a:t>
            </a:r>
          </a:p>
          <a:p>
            <a:pPr algn="ctr"/>
            <a:r>
              <a:rPr lang="ru-RU" sz="1400" b="1" dirty="0" smtClean="0">
                <a:solidFill>
                  <a:srgbClr val="C00000"/>
                </a:solidFill>
              </a:rPr>
              <a:t>- отчетный концерт по итогам </a:t>
            </a:r>
            <a:r>
              <a:rPr lang="ru-RU" sz="1400" b="1" dirty="0" smtClean="0">
                <a:solidFill>
                  <a:srgbClr val="C00000"/>
                </a:solidFill>
              </a:rPr>
              <a:t>года</a:t>
            </a:r>
            <a:endParaRPr lang="ru-RU" sz="1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95936" y="836712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907704" y="0"/>
            <a:ext cx="4392488" cy="218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Детский сад постройки 1965 года.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МАДОУ детский сад №154 создано в соответствии с Распоряжением Управления образования Администрации города Екатеринбурга от 22.08.2013г. №1464/46/36.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002-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16798" y="0"/>
            <a:ext cx="2927201" cy="22048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2014-09-15 18.13.1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95736" y="2708920"/>
            <a:ext cx="2555776" cy="19168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1403648" y="4941168"/>
            <a:ext cx="74564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Открытие групп для детей состоялось  2 декабря 2014г.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04048" y="2492896"/>
            <a:ext cx="39604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МАДОУ детский сад №154 зарегистрировано в межрайонной инспекции Федеральной налоговой службы №32 по Свердловской области  02.09.2013г.</a:t>
            </a:r>
          </a:p>
          <a:p>
            <a:pPr algn="ctr"/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25 сентября 2014г. открыт после капитального ремонта.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1\Desktop\den-vosp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2420888"/>
            <a:ext cx="6488796" cy="4328027"/>
          </a:xfrm>
          <a:prstGeom prst="rect">
            <a:avLst/>
          </a:prstGeom>
          <a:noFill/>
        </p:spPr>
      </p:pic>
      <p:sp>
        <p:nvSpPr>
          <p:cNvPr id="4" name="Волна 3"/>
          <p:cNvSpPr/>
          <p:nvPr/>
        </p:nvSpPr>
        <p:spPr>
          <a:xfrm>
            <a:off x="179512" y="0"/>
            <a:ext cx="8640960" cy="2852936"/>
          </a:xfrm>
          <a:prstGeom prst="wav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u="sng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27 сентября  2020 года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Государственный праздник!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Низкий поклон за Ваш труд!</a:t>
            </a:r>
            <a:endParaRPr lang="ru-RU" sz="2800" b="1" dirty="0">
              <a:solidFill>
                <a:srgbClr val="C00000"/>
              </a:solidFill>
              <a:latin typeface="Monotype Corsiva" pitchFamily="66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 </a:t>
            </a:r>
            <a:b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2020 –2021 образовательный период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1900" i="1" dirty="0" smtClean="0"/>
              <a:t>Цель:</a:t>
            </a:r>
            <a:r>
              <a:rPr lang="ru-RU" sz="1900" dirty="0" smtClean="0"/>
              <a:t> создание образовательного пространства, направленного на повышение качества дошкольного образования для формирования общей культуры личности детей, развитие их социальных, нравственных, эстетических, интеллектуальных, физических качеств, инициативности и самостоятельности, в соответствии с требованиями современной образовательной политики, социальными запросами и потребностями личности ребенка и с учетом социального заказа родителей.</a:t>
            </a:r>
          </a:p>
          <a:p>
            <a:pPr algn="ctr">
              <a:buNone/>
            </a:pPr>
            <a:endParaRPr lang="ru-RU" dirty="0" smtClean="0"/>
          </a:p>
        </p:txBody>
      </p:sp>
      <p:pic>
        <p:nvPicPr>
          <p:cNvPr id="4" name="Содержимое 3" descr="i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31840" y="3861048"/>
            <a:ext cx="3102288" cy="272241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77809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Задачи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96752"/>
            <a:ext cx="8496944" cy="482453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Создать условия для экспериментальной работы педагогов в рамках сетевой экспериментальной площадки ФГАУ «ФИРО» (эффективные технологии социализации)</a:t>
            </a:r>
          </a:p>
          <a:p>
            <a:pPr>
              <a:buNone/>
            </a:pPr>
            <a:endParaRPr lang="ru-RU" sz="14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Оптимизировать взаимодействие дошкольной организации с родителями (законными представителями) для решения образовательных задач посредством использования разнообразных форм работы с родителями</a:t>
            </a:r>
          </a:p>
          <a:p>
            <a:pPr>
              <a:buNone/>
            </a:pPr>
            <a:endParaRPr lang="ru-RU" sz="14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Продолжить создавать условия </a:t>
            </a:r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для социально-коммуникативного </a:t>
            </a: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развития детей дошкольного возраста  путем внедрения авторских современных технологий социализации</a:t>
            </a:r>
          </a:p>
          <a:p>
            <a:pPr>
              <a:buNone/>
            </a:pPr>
            <a:endParaRPr lang="ru-RU" sz="14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Расширять границы социального пространства образовательной организации  и партнёров</a:t>
            </a:r>
          </a:p>
          <a:p>
            <a:pPr>
              <a:buNone/>
            </a:pPr>
            <a:endParaRPr lang="ru-RU" sz="14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Продолжать реализовывать опыт работы по </a:t>
            </a:r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направлениям «Консультационный центр: педагогический патронаж»</a:t>
            </a:r>
          </a:p>
          <a:p>
            <a:pPr>
              <a:buNone/>
            </a:pPr>
            <a:endParaRPr lang="ru-RU" sz="14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4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Формировать </a:t>
            </a:r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чувство патриотизма и гражданственности, уважение </a:t>
            </a: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 памяти защитников Отечества, к закону и правопорядку, человеку труда, старшему поколению, прививать уважение к культурному наследию и традициям народа России, а также к природе и окружающей среде </a:t>
            </a:r>
            <a:r>
              <a:rPr lang="ru-RU" alt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altLang="ru-RU" sz="1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1\Desktop\НУГ\акты\X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328" y="188640"/>
            <a:ext cx="1403648" cy="936222"/>
          </a:xfrm>
          <a:prstGeom prst="rect">
            <a:avLst/>
          </a:prstGeom>
          <a:noFill/>
        </p:spPr>
      </p:pic>
      <p:pic>
        <p:nvPicPr>
          <p:cNvPr id="5" name="Рисунок 4" descr="2.png"/>
          <p:cNvPicPr>
            <a:picLocks noChangeAspect="1"/>
          </p:cNvPicPr>
          <p:nvPr/>
        </p:nvPicPr>
        <p:blipFill>
          <a:blip r:embed="rId3" cstate="print"/>
          <a:srcRect l="52778" t="45455"/>
          <a:stretch>
            <a:fillRect/>
          </a:stretch>
        </p:blipFill>
        <p:spPr>
          <a:xfrm>
            <a:off x="0" y="116632"/>
            <a:ext cx="1331640" cy="108902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139136" cy="1138138"/>
          </a:xfrm>
        </p:spPr>
        <p:txBody>
          <a:bodyPr>
            <a:normAutofit/>
          </a:bodyPr>
          <a:lstStyle/>
          <a:p>
            <a:r>
              <a:rPr lang="ru-RU" sz="4000" dirty="0" smtClean="0"/>
              <a:t>Технологии социализации</a:t>
            </a:r>
            <a:endParaRPr lang="ru-RU" sz="4000" dirty="0"/>
          </a:p>
        </p:txBody>
      </p:sp>
      <p:pic>
        <p:nvPicPr>
          <p:cNvPr id="3" name="Рисунок 2" descr="100023073676b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28184" y="1772816"/>
            <a:ext cx="1968665" cy="2512601"/>
          </a:xfrm>
          <a:prstGeom prst="rect">
            <a:avLst/>
          </a:prstGeom>
        </p:spPr>
      </p:pic>
      <p:pic>
        <p:nvPicPr>
          <p:cNvPr id="4" name="Рисунок 3" descr="2.png"/>
          <p:cNvPicPr>
            <a:picLocks noChangeAspect="1"/>
          </p:cNvPicPr>
          <p:nvPr/>
        </p:nvPicPr>
        <p:blipFill>
          <a:blip r:embed="rId3" cstate="print"/>
          <a:srcRect l="52778" t="45455"/>
          <a:stretch>
            <a:fillRect/>
          </a:stretch>
        </p:blipFill>
        <p:spPr>
          <a:xfrm>
            <a:off x="0" y="5129808"/>
            <a:ext cx="2113210" cy="1728192"/>
          </a:xfrm>
          <a:prstGeom prst="rect">
            <a:avLst/>
          </a:prstGeom>
        </p:spPr>
      </p:pic>
      <p:pic>
        <p:nvPicPr>
          <p:cNvPr id="5" name="Рисунок 4" descr="2.png"/>
          <p:cNvPicPr>
            <a:picLocks noChangeAspect="1"/>
          </p:cNvPicPr>
          <p:nvPr/>
        </p:nvPicPr>
        <p:blipFill>
          <a:blip r:embed="rId3" cstate="print"/>
          <a:srcRect r="58807" b="55672"/>
          <a:stretch>
            <a:fillRect/>
          </a:stretch>
        </p:blipFill>
        <p:spPr>
          <a:xfrm>
            <a:off x="7253738" y="332656"/>
            <a:ext cx="1890261" cy="1440160"/>
          </a:xfrm>
          <a:prstGeom prst="rect">
            <a:avLst/>
          </a:prstGeom>
        </p:spPr>
      </p:pic>
      <p:pic>
        <p:nvPicPr>
          <p:cNvPr id="6" name="Рисунок 5" descr="2.png"/>
          <p:cNvPicPr>
            <a:picLocks noChangeAspect="1"/>
          </p:cNvPicPr>
          <p:nvPr/>
        </p:nvPicPr>
        <p:blipFill>
          <a:blip r:embed="rId3" cstate="print"/>
          <a:srcRect l="80798" t="-423" r="-108" b="51332"/>
          <a:stretch>
            <a:fillRect/>
          </a:stretch>
        </p:blipFill>
        <p:spPr>
          <a:xfrm>
            <a:off x="251520" y="1124744"/>
            <a:ext cx="1080120" cy="1944216"/>
          </a:xfrm>
          <a:prstGeom prst="rect">
            <a:avLst/>
          </a:prstGeom>
        </p:spPr>
      </p:pic>
      <p:pic>
        <p:nvPicPr>
          <p:cNvPr id="7" name="Рисунок 6" descr="2.png"/>
          <p:cNvPicPr>
            <a:picLocks noChangeAspect="1"/>
          </p:cNvPicPr>
          <p:nvPr/>
        </p:nvPicPr>
        <p:blipFill>
          <a:blip r:embed="rId3" cstate="print"/>
          <a:srcRect l="24458" t="45243" r="51233" b="212"/>
          <a:stretch>
            <a:fillRect/>
          </a:stretch>
        </p:blipFill>
        <p:spPr>
          <a:xfrm>
            <a:off x="7452320" y="4293096"/>
            <a:ext cx="1359768" cy="216024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259632" y="1700808"/>
            <a:ext cx="55983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AutoNum type="arabicPeriod"/>
            </a:pP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Ситуация месяца 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ru-RU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Рефлексивный круг </a:t>
            </a:r>
          </a:p>
          <a:p>
            <a:pPr marL="457200" indent="-457200">
              <a:buFontTx/>
              <a:buAutoNum type="arabicPeriod"/>
            </a:pP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Проблемная педагогическая ситуация </a:t>
            </a:r>
          </a:p>
          <a:p>
            <a:pPr marL="457200" indent="-457200">
              <a:buFontTx/>
              <a:buAutoNum type="arabicPeriod"/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Клубный час </a:t>
            </a:r>
          </a:p>
          <a:p>
            <a:pPr marL="457200" indent="-457200">
              <a:buFontTx/>
              <a:buAutoNum type="arabicPeriod"/>
            </a:pPr>
            <a:r>
              <a:rPr lang="ru-RU" sz="2000" b="1" dirty="0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Дети-волонтёры</a:t>
            </a:r>
          </a:p>
        </p:txBody>
      </p:sp>
      <p:sp>
        <p:nvSpPr>
          <p:cNvPr id="10" name="Блок-схема: перфолента 9"/>
          <p:cNvSpPr/>
          <p:nvPr/>
        </p:nvSpPr>
        <p:spPr>
          <a:xfrm>
            <a:off x="2123728" y="4293096"/>
            <a:ext cx="5472608" cy="2160240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«Предоставляя детям свободу, мы ставим их в условия, вынуждающие ребенка начать мыслить самостоятельно, принимать решения и действовать, в соответствии с собственным планом»</a:t>
            </a:r>
            <a:endParaRPr lang="ru-RU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МАДОУ детский сад № 154 </a:t>
            </a:r>
            <a:b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 группы общеразвивающей направленности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79512" y="2276872"/>
            <a:ext cx="8784976" cy="4464496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Группа №1 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«Цветочки» (средняя группа)</a:t>
            </a:r>
          </a:p>
          <a:p>
            <a:pPr algn="ctr"/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Группа №2 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«Бусинки» (старшая группа)</a:t>
            </a:r>
          </a:p>
          <a:p>
            <a:pPr algn="ctr"/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Группа №3 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«Капельки» (старшая группа)</a:t>
            </a:r>
          </a:p>
          <a:p>
            <a:pPr algn="ctr"/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Группа №4 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«Звездочки» (подготовительная к школе группа)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Дополнительные образовательные платные услуги 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МАДОУ детский сад № 154 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052736"/>
            <a:ext cx="6696744" cy="50405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Модуль: 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фитбол-гимнастика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fitn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4653136"/>
            <a:ext cx="2281436" cy="17110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ispolzovanie-fitbol-gimnastiki-v-obrazovatelnoj-deyatelnosti-po-fizicheskoj-kulture-s-detmi-starshego-doshkolnogo-vozrast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36296" y="1124744"/>
            <a:ext cx="1625360" cy="16338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971600" y="1628800"/>
            <a:ext cx="57606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Упражнения на гимнастических мячах способствуют развитию выносливости, силы, координации движений, улучшению осанки и профилактике ее нарушений, создают оптимальные условия для правильного положения туловища.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43808" y="3933056"/>
            <a:ext cx="612068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Уникальность оздоровительного эффекта занятий на гимнастических мячах обуславливается физиологическим механизмом их действия на позвоночный столб и как следствие – на весь опорно-двигательный аппарат и работу вегетативных систем организма.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635896" y="116632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Спортивная секция «Крепыш»</a:t>
            </a:r>
            <a:b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707904" y="692696"/>
            <a:ext cx="41877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Педагог: 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Гайсина Татьяна </a:t>
            </a:r>
            <a:r>
              <a:rPr lang="ru-RU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Хатиповна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72008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Модуль: спортивная гимнастика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kompleksy-utrennej-nimnaobrazovatelnaya-oblast-fizicheskaya-kultura-300x225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1484784"/>
            <a:ext cx="2857500" cy="21431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4509120"/>
            <a:ext cx="2552700" cy="18097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079.jpg"/>
          <p:cNvPicPr>
            <a:picLocks noChangeAspect="1"/>
          </p:cNvPicPr>
          <p:nvPr/>
        </p:nvPicPr>
        <p:blipFill>
          <a:blip r:embed="rId4" cstate="print"/>
          <a:srcRect l="7157"/>
          <a:stretch>
            <a:fillRect/>
          </a:stretch>
        </p:blipFill>
        <p:spPr>
          <a:xfrm>
            <a:off x="3779912" y="5013176"/>
            <a:ext cx="1760923" cy="14060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0f8b986c3061e258a45ee740944140b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6934" y="1628800"/>
            <a:ext cx="2773722" cy="20162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TextBox 8"/>
          <p:cNvSpPr txBox="1"/>
          <p:nvPr/>
        </p:nvSpPr>
        <p:spPr>
          <a:xfrm>
            <a:off x="1043608" y="3501008"/>
            <a:ext cx="25922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Элементы </a:t>
            </a:r>
            <a:r>
              <a:rPr lang="ru-RU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Хатха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ЙОГИ (дыхательные упражнения</a:t>
            </a:r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28184" y="3933056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АЭРОБИКА 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380312" y="1412776"/>
            <a:ext cx="16561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Танцевально-игровая гимнастика «</a:t>
            </a:r>
            <a:r>
              <a:rPr lang="ru-RU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Са-Фи-Дансе</a:t>
            </a:r>
            <a:r>
              <a:rPr lang="ru-RU" i="1" dirty="0" smtClean="0"/>
              <a:t>»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3059832" y="2348880"/>
            <a:ext cx="15121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Работа с обручами 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63888" y="4149080"/>
            <a:ext cx="23042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Работа на скакалке 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4" descr="5616aa7befdd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96136" y="4437112"/>
            <a:ext cx="3074647" cy="17144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f64553b36d98a1a9771b60ed7fd6ae5ca013c541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</TotalTime>
  <Words>895</Words>
  <Application>Microsoft Office PowerPoint</Application>
  <PresentationFormat>Экран (4:3)</PresentationFormat>
  <Paragraphs>106</Paragraphs>
  <Slides>20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Цель  на 2020 –2021 образовательный период</vt:lpstr>
      <vt:lpstr>Задачи</vt:lpstr>
      <vt:lpstr>Технологии социализации</vt:lpstr>
      <vt:lpstr>В МАДОУ детский сад № 154  4 группы общеразвивающей направленности</vt:lpstr>
      <vt:lpstr>Дополнительные образовательные платные услуги </vt:lpstr>
      <vt:lpstr>Модуль: фитбол-гимнастика</vt:lpstr>
      <vt:lpstr>Модуль: спортивная гимнастика</vt:lpstr>
      <vt:lpstr>Модуль: школа мяча</vt:lpstr>
      <vt:lpstr>Модуль: «Буду сильным, буду ловким» </vt:lpstr>
      <vt:lpstr>Кружок конструирования, моделирования и развития логического мышления  «Юный Роботехник» </vt:lpstr>
      <vt:lpstr>Лего-конструирование </vt:lpstr>
      <vt:lpstr>ТИКО-конструирование </vt:lpstr>
      <vt:lpstr>Логика </vt:lpstr>
      <vt:lpstr>Робототехника</vt:lpstr>
      <vt:lpstr>Художественная студия «Фантазер»  </vt:lpstr>
      <vt:lpstr>Студия интеллектуального развития «Весёлый английский» (5 -7 лет) </vt:lpstr>
      <vt:lpstr>Хореографическая  студия  «Мир танца»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PC</dc:creator>
  <cp:lastModifiedBy>Гилева</cp:lastModifiedBy>
  <cp:revision>72</cp:revision>
  <dcterms:created xsi:type="dcterms:W3CDTF">2014-05-12T04:44:22Z</dcterms:created>
  <dcterms:modified xsi:type="dcterms:W3CDTF">2020-09-03T10:59:11Z</dcterms:modified>
</cp:coreProperties>
</file>